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79"/>
  </p:notesMasterIdLst>
  <p:sldIdLst>
    <p:sldId id="410" r:id="rId2"/>
    <p:sldId id="269" r:id="rId3"/>
    <p:sldId id="415" r:id="rId4"/>
    <p:sldId id="427" r:id="rId5"/>
    <p:sldId id="426" r:id="rId6"/>
    <p:sldId id="352" r:id="rId7"/>
    <p:sldId id="340" r:id="rId8"/>
    <p:sldId id="444" r:id="rId9"/>
    <p:sldId id="417" r:id="rId10"/>
    <p:sldId id="432" r:id="rId11"/>
    <p:sldId id="420" r:id="rId12"/>
    <p:sldId id="421" r:id="rId13"/>
    <p:sldId id="425" r:id="rId14"/>
    <p:sldId id="431" r:id="rId15"/>
    <p:sldId id="439" r:id="rId16"/>
    <p:sldId id="451" r:id="rId17"/>
    <p:sldId id="433" r:id="rId18"/>
    <p:sldId id="434" r:id="rId19"/>
    <p:sldId id="436" r:id="rId20"/>
    <p:sldId id="437" r:id="rId21"/>
    <p:sldId id="347" r:id="rId22"/>
    <p:sldId id="258" r:id="rId23"/>
    <p:sldId id="356" r:id="rId24"/>
    <p:sldId id="288" r:id="rId25"/>
    <p:sldId id="383" r:id="rId26"/>
    <p:sldId id="257" r:id="rId27"/>
    <p:sldId id="414" r:id="rId28"/>
    <p:sldId id="429" r:id="rId29"/>
    <p:sldId id="428" r:id="rId30"/>
    <p:sldId id="357" r:id="rId31"/>
    <p:sldId id="438" r:id="rId32"/>
    <p:sldId id="335" r:id="rId33"/>
    <p:sldId id="268" r:id="rId34"/>
    <p:sldId id="333" r:id="rId35"/>
    <p:sldId id="322" r:id="rId36"/>
    <p:sldId id="442" r:id="rId37"/>
    <p:sldId id="441" r:id="rId38"/>
    <p:sldId id="300" r:id="rId39"/>
    <p:sldId id="369" r:id="rId40"/>
    <p:sldId id="259" r:id="rId41"/>
    <p:sldId id="376" r:id="rId42"/>
    <p:sldId id="375" r:id="rId43"/>
    <p:sldId id="318" r:id="rId44"/>
    <p:sldId id="359" r:id="rId45"/>
    <p:sldId id="452" r:id="rId46"/>
    <p:sldId id="387" r:id="rId47"/>
    <p:sldId id="346" r:id="rId48"/>
    <p:sldId id="261" r:id="rId49"/>
    <p:sldId id="361" r:id="rId50"/>
    <p:sldId id="358" r:id="rId51"/>
    <p:sldId id="445" r:id="rId52"/>
    <p:sldId id="413" r:id="rId53"/>
    <p:sldId id="354" r:id="rId54"/>
    <p:sldId id="411" r:id="rId55"/>
    <p:sldId id="412" r:id="rId56"/>
    <p:sldId id="453" r:id="rId57"/>
    <p:sldId id="455" r:id="rId58"/>
    <p:sldId id="456" r:id="rId59"/>
    <p:sldId id="454" r:id="rId60"/>
    <p:sldId id="443" r:id="rId61"/>
    <p:sldId id="401" r:id="rId62"/>
    <p:sldId id="446" r:id="rId63"/>
    <p:sldId id="447" r:id="rId64"/>
    <p:sldId id="448" r:id="rId65"/>
    <p:sldId id="449" r:id="rId66"/>
    <p:sldId id="450" r:id="rId67"/>
    <p:sldId id="395" r:id="rId68"/>
    <p:sldId id="389" r:id="rId69"/>
    <p:sldId id="370" r:id="rId70"/>
    <p:sldId id="380" r:id="rId71"/>
    <p:sldId id="396" r:id="rId72"/>
    <p:sldId id="394" r:id="rId73"/>
    <p:sldId id="392" r:id="rId74"/>
    <p:sldId id="408" r:id="rId75"/>
    <p:sldId id="407" r:id="rId76"/>
    <p:sldId id="343" r:id="rId77"/>
    <p:sldId id="391"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DC44"/>
    <a:srgbClr val="7CBB5D"/>
    <a:srgbClr val="6E8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409" autoAdjust="0"/>
  </p:normalViewPr>
  <p:slideViewPr>
    <p:cSldViewPr>
      <p:cViewPr varScale="1">
        <p:scale>
          <a:sx n="72" d="100"/>
          <a:sy n="72" d="100"/>
        </p:scale>
        <p:origin x="624" y="78"/>
      </p:cViewPr>
      <p:guideLst>
        <p:guide orient="horz" pos="2160"/>
        <p:guide pos="2880"/>
      </p:guideLst>
    </p:cSldViewPr>
  </p:slideViewPr>
  <p:outlineViewPr>
    <p:cViewPr>
      <p:scale>
        <a:sx n="33" d="100"/>
        <a:sy n="33" d="100"/>
      </p:scale>
      <p:origin x="0" y="-835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1" Type="http://schemas.openxmlformats.org/officeDocument/2006/relationships/image" Target="../media/image51.jpg"/></Relationships>
</file>

<file path=ppt/diagrams/_rels/drawing1.xml.rels><?xml version="1.0" encoding="UTF-8" standalone="yes"?>
<Relationships xmlns="http://schemas.openxmlformats.org/package/2006/relationships"><Relationship Id="rId1" Type="http://schemas.openxmlformats.org/officeDocument/2006/relationships/image" Target="../media/image5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AADAB-BC0B-4D3E-8E0E-B64B8B0F417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EC6E3B6-D928-419B-9464-F2CD99ED6EDA}">
      <dgm:prSet phldrT="[Text]" phldr="1"/>
      <dgm:spPr/>
      <dgm:t>
        <a:bodyPr/>
        <a:lstStyle/>
        <a:p>
          <a:endParaRPr lang="en-US" dirty="0"/>
        </a:p>
      </dgm:t>
    </dgm:pt>
    <dgm:pt modelId="{96986E71-AB34-49A5-B40A-DB4E01BC1081}" type="parTrans" cxnId="{CDD38168-E62E-4E9C-B45D-845BE9F26A63}">
      <dgm:prSet/>
      <dgm:spPr/>
      <dgm:t>
        <a:bodyPr/>
        <a:lstStyle/>
        <a:p>
          <a:endParaRPr lang="en-US"/>
        </a:p>
      </dgm:t>
    </dgm:pt>
    <dgm:pt modelId="{DB56F706-7432-4192-A99E-4CD094816195}" type="sibTrans" cxnId="{CDD38168-E62E-4E9C-B45D-845BE9F26A63}">
      <dgm:prSet/>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9B3FFAC2-F4D1-4914-958C-5D01A40377BF}" type="pres">
      <dgm:prSet presAssocID="{4C5AADAB-BC0B-4D3E-8E0E-B64B8B0F417A}" presName="Name0" presStyleCnt="0">
        <dgm:presLayoutVars>
          <dgm:chMax val="7"/>
          <dgm:chPref val="7"/>
          <dgm:dir/>
        </dgm:presLayoutVars>
      </dgm:prSet>
      <dgm:spPr/>
    </dgm:pt>
    <dgm:pt modelId="{FF6F4DD5-74F7-4D81-A1A7-DA825480037C}" type="pres">
      <dgm:prSet presAssocID="{4C5AADAB-BC0B-4D3E-8E0E-B64B8B0F417A}" presName="Name1" presStyleCnt="0"/>
      <dgm:spPr/>
    </dgm:pt>
    <dgm:pt modelId="{6BA55D93-6837-4D58-A266-F1CCD602A36C}" type="pres">
      <dgm:prSet presAssocID="{DB56F706-7432-4192-A99E-4CD094816195}" presName="picture_1" presStyleCnt="0"/>
      <dgm:spPr/>
    </dgm:pt>
    <dgm:pt modelId="{1755AE74-69D5-4EE0-8458-3F3069B5FD4C}" type="pres">
      <dgm:prSet presAssocID="{DB56F706-7432-4192-A99E-4CD094816195}" presName="pictureRepeatNode" presStyleLbl="alignImgPlace1" presStyleIdx="0" presStyleCnt="1" custScaleX="130851" custScaleY="125923" custLinFactNeighborX="-1923" custLinFactNeighborY="-1675"/>
      <dgm:spPr/>
    </dgm:pt>
    <dgm:pt modelId="{6CDF1633-A977-4753-B1DC-3F7F552C88E6}" type="pres">
      <dgm:prSet presAssocID="{3EC6E3B6-D928-419B-9464-F2CD99ED6EDA}" presName="text_1" presStyleLbl="node1" presStyleIdx="0" presStyleCnt="0">
        <dgm:presLayoutVars>
          <dgm:bulletEnabled val="1"/>
        </dgm:presLayoutVars>
      </dgm:prSet>
      <dgm:spPr/>
    </dgm:pt>
  </dgm:ptLst>
  <dgm:cxnLst>
    <dgm:cxn modelId="{20DED218-247E-4CD8-9C81-8DFBD42E2789}" type="presOf" srcId="{4C5AADAB-BC0B-4D3E-8E0E-B64B8B0F417A}" destId="{9B3FFAC2-F4D1-4914-958C-5D01A40377BF}" srcOrd="0" destOrd="0" presId="urn:microsoft.com/office/officeart/2008/layout/CircularPictureCallout"/>
    <dgm:cxn modelId="{AC6C1438-B92C-4380-8922-B0C09B515AEA}" type="presOf" srcId="{3EC6E3B6-D928-419B-9464-F2CD99ED6EDA}" destId="{6CDF1633-A977-4753-B1DC-3F7F552C88E6}" srcOrd="0" destOrd="0" presId="urn:microsoft.com/office/officeart/2008/layout/CircularPictureCallout"/>
    <dgm:cxn modelId="{CDD38168-E62E-4E9C-B45D-845BE9F26A63}" srcId="{4C5AADAB-BC0B-4D3E-8E0E-B64B8B0F417A}" destId="{3EC6E3B6-D928-419B-9464-F2CD99ED6EDA}" srcOrd="0" destOrd="0" parTransId="{96986E71-AB34-49A5-B40A-DB4E01BC1081}" sibTransId="{DB56F706-7432-4192-A99E-4CD094816195}"/>
    <dgm:cxn modelId="{59AC67F8-1CD5-45EC-906C-3137C130FF08}" type="presOf" srcId="{DB56F706-7432-4192-A99E-4CD094816195}" destId="{1755AE74-69D5-4EE0-8458-3F3069B5FD4C}" srcOrd="0" destOrd="0" presId="urn:microsoft.com/office/officeart/2008/layout/CircularPictureCallout"/>
    <dgm:cxn modelId="{198F25DA-9A23-4216-BC4B-983DF63A3F23}" type="presParOf" srcId="{9B3FFAC2-F4D1-4914-958C-5D01A40377BF}" destId="{FF6F4DD5-74F7-4D81-A1A7-DA825480037C}" srcOrd="0" destOrd="0" presId="urn:microsoft.com/office/officeart/2008/layout/CircularPictureCallout"/>
    <dgm:cxn modelId="{F76887DF-81F5-4CFF-8260-9CB39A97242A}" type="presParOf" srcId="{FF6F4DD5-74F7-4D81-A1A7-DA825480037C}" destId="{6BA55D93-6837-4D58-A266-F1CCD602A36C}" srcOrd="0" destOrd="0" presId="urn:microsoft.com/office/officeart/2008/layout/CircularPictureCallout"/>
    <dgm:cxn modelId="{62554E6C-0740-40CA-BAE1-30949B98BB35}" type="presParOf" srcId="{6BA55D93-6837-4D58-A266-F1CCD602A36C}" destId="{1755AE74-69D5-4EE0-8458-3F3069B5FD4C}" srcOrd="0" destOrd="0" presId="urn:microsoft.com/office/officeart/2008/layout/CircularPictureCallout"/>
    <dgm:cxn modelId="{429E8628-72C0-44A4-B6A9-06F56A770A05}" type="presParOf" srcId="{FF6F4DD5-74F7-4D81-A1A7-DA825480037C}" destId="{6CDF1633-A977-4753-B1DC-3F7F552C88E6}"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5AE74-69D5-4EE0-8458-3F3069B5FD4C}">
      <dsp:nvSpPr>
        <dsp:cNvPr id="0" name=""/>
        <dsp:cNvSpPr/>
      </dsp:nvSpPr>
      <dsp:spPr>
        <a:xfrm>
          <a:off x="1293783" y="372543"/>
          <a:ext cx="5184840" cy="498957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DF1633-A977-4753-B1DC-3F7F552C88E6}">
      <dsp:nvSpPr>
        <dsp:cNvPr id="0" name=""/>
        <dsp:cNvSpPr/>
      </dsp:nvSpPr>
      <dsp:spPr>
        <a:xfrm>
          <a:off x="2694432" y="3056534"/>
          <a:ext cx="2535936" cy="13075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2694432" y="3056534"/>
        <a:ext cx="2535936" cy="1307592"/>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4FBDB-B0AE-4BC7-8CA7-719A246AA346}" type="datetimeFigureOut">
              <a:rPr lang="en-US" smtClean="0"/>
              <a:t>3/4/2020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B37BB-22D5-4010-A541-BF1206BFC032}" type="slidenum">
              <a:rPr lang="en-US" smtClean="0"/>
              <a:t>‹#›</a:t>
            </a:fld>
            <a:endParaRPr lang="en-US"/>
          </a:p>
        </p:txBody>
      </p:sp>
    </p:spTree>
    <p:extLst>
      <p:ext uri="{BB962C8B-B14F-4D97-AF65-F5344CB8AC3E}">
        <p14:creationId xmlns:p14="http://schemas.microsoft.com/office/powerpoint/2010/main" val="382168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B37BB-22D5-4010-A541-BF1206BFC032}" type="slidenum">
              <a:rPr lang="en-US" smtClean="0"/>
              <a:t>22</a:t>
            </a:fld>
            <a:endParaRPr lang="en-US"/>
          </a:p>
        </p:txBody>
      </p:sp>
    </p:spTree>
    <p:extLst>
      <p:ext uri="{BB962C8B-B14F-4D97-AF65-F5344CB8AC3E}">
        <p14:creationId xmlns:p14="http://schemas.microsoft.com/office/powerpoint/2010/main" val="1008306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9D45-ECDD-4358-991B-6936232BAB4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997BEBD-932A-4C11-B490-BA5C70769C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D9C7FF-2729-4256-8BC7-899AE2B5A195}"/>
              </a:ext>
            </a:extLst>
          </p:cNvPr>
          <p:cNvSpPr>
            <a:spLocks noGrp="1"/>
          </p:cNvSpPr>
          <p:nvPr>
            <p:ph type="dt" sz="half" idx="10"/>
          </p:nvPr>
        </p:nvSpPr>
        <p:spPr/>
        <p:txBody>
          <a:bodyPr/>
          <a:lstStyle/>
          <a:p>
            <a:fld id="{82591A37-24C2-44AE-8630-D4476974EF80}" type="datetimeFigureOut">
              <a:rPr lang="en-US" smtClean="0"/>
              <a:pPr/>
              <a:t>3/4/2020</a:t>
            </a:fld>
            <a:endParaRPr lang="en-US"/>
          </a:p>
        </p:txBody>
      </p:sp>
      <p:sp>
        <p:nvSpPr>
          <p:cNvPr id="5" name="Footer Placeholder 4">
            <a:extLst>
              <a:ext uri="{FF2B5EF4-FFF2-40B4-BE49-F238E27FC236}">
                <a16:creationId xmlns:a16="http://schemas.microsoft.com/office/drawing/2014/main" id="{2C899F24-513C-4795-B51D-062226BC2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95E83-B6A0-42DD-B58D-75454165E028}"/>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280439936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86BC-D3B8-4FC4-A7B2-D24DD70DED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E28C5B-3DAC-419F-BC7E-C04697355F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44B10-8BBB-4998-8BFA-3A8BB98827EA}"/>
              </a:ext>
            </a:extLst>
          </p:cNvPr>
          <p:cNvSpPr>
            <a:spLocks noGrp="1"/>
          </p:cNvSpPr>
          <p:nvPr>
            <p:ph type="dt" sz="half" idx="10"/>
          </p:nvPr>
        </p:nvSpPr>
        <p:spPr/>
        <p:txBody>
          <a:bodyPr/>
          <a:lstStyle/>
          <a:p>
            <a:fld id="{82591A37-24C2-44AE-8630-D4476974EF80}" type="datetimeFigureOut">
              <a:rPr lang="en-US" smtClean="0"/>
              <a:pPr/>
              <a:t>3/4/2020</a:t>
            </a:fld>
            <a:endParaRPr lang="en-US"/>
          </a:p>
        </p:txBody>
      </p:sp>
      <p:sp>
        <p:nvSpPr>
          <p:cNvPr id="5" name="Footer Placeholder 4">
            <a:extLst>
              <a:ext uri="{FF2B5EF4-FFF2-40B4-BE49-F238E27FC236}">
                <a16:creationId xmlns:a16="http://schemas.microsoft.com/office/drawing/2014/main" id="{501C4DA2-A03F-4CA2-BFAC-9DD98411C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FEB9C-6813-4CBD-9B1E-8F68232B5E87}"/>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27313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95E95-61A8-4549-8DCF-BB92F442A56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A9359F-2F40-4A5D-A7E9-0CEE5C1CEFA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6FA96-9A23-4B32-A865-3D6F62A8F031}"/>
              </a:ext>
            </a:extLst>
          </p:cNvPr>
          <p:cNvSpPr>
            <a:spLocks noGrp="1"/>
          </p:cNvSpPr>
          <p:nvPr>
            <p:ph type="dt" sz="half" idx="10"/>
          </p:nvPr>
        </p:nvSpPr>
        <p:spPr/>
        <p:txBody>
          <a:bodyPr/>
          <a:lstStyle/>
          <a:p>
            <a:fld id="{82591A37-24C2-44AE-8630-D4476974EF80}" type="datetimeFigureOut">
              <a:rPr lang="en-US" smtClean="0"/>
              <a:pPr/>
              <a:t>3/4/2020</a:t>
            </a:fld>
            <a:endParaRPr lang="en-US"/>
          </a:p>
        </p:txBody>
      </p:sp>
      <p:sp>
        <p:nvSpPr>
          <p:cNvPr id="5" name="Footer Placeholder 4">
            <a:extLst>
              <a:ext uri="{FF2B5EF4-FFF2-40B4-BE49-F238E27FC236}">
                <a16:creationId xmlns:a16="http://schemas.microsoft.com/office/drawing/2014/main" id="{7C1F7599-6B2F-4D1F-9628-04339F39F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88DD7-C8FF-4627-AD74-7DEBE2D28199}"/>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373583042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91A37-24C2-44AE-8630-D4476974EF80}"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333855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7769-3505-4686-9A5E-2B4C5C21F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474B12-8D11-46E5-8915-784C10381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F22F9-8BEB-4416-9521-C17A8719350F}"/>
              </a:ext>
            </a:extLst>
          </p:cNvPr>
          <p:cNvSpPr>
            <a:spLocks noGrp="1"/>
          </p:cNvSpPr>
          <p:nvPr>
            <p:ph type="dt" sz="half" idx="10"/>
          </p:nvPr>
        </p:nvSpPr>
        <p:spPr/>
        <p:txBody>
          <a:bodyPr/>
          <a:lstStyle/>
          <a:p>
            <a:fld id="{82591A37-24C2-44AE-8630-D4476974EF80}" type="datetimeFigureOut">
              <a:rPr lang="en-US" smtClean="0"/>
              <a:pPr/>
              <a:t>3/4/2020</a:t>
            </a:fld>
            <a:endParaRPr lang="en-US"/>
          </a:p>
        </p:txBody>
      </p:sp>
      <p:sp>
        <p:nvSpPr>
          <p:cNvPr id="5" name="Footer Placeholder 4">
            <a:extLst>
              <a:ext uri="{FF2B5EF4-FFF2-40B4-BE49-F238E27FC236}">
                <a16:creationId xmlns:a16="http://schemas.microsoft.com/office/drawing/2014/main" id="{27978F75-29F9-49A9-B9DE-CFA856106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183E7-9AC0-46DC-8C5E-5F5CF5CCC171}"/>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297212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9DD4-7A31-42BE-AC80-ADCA7364404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B0C6344-3F2F-4787-8784-76FE361C67C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2A8ADF-0B74-4CEE-A09F-D6AA6798C0D6}"/>
              </a:ext>
            </a:extLst>
          </p:cNvPr>
          <p:cNvSpPr>
            <a:spLocks noGrp="1"/>
          </p:cNvSpPr>
          <p:nvPr>
            <p:ph type="dt" sz="half" idx="10"/>
          </p:nvPr>
        </p:nvSpPr>
        <p:spPr/>
        <p:txBody>
          <a:bodyPr/>
          <a:lstStyle/>
          <a:p>
            <a:fld id="{82591A37-24C2-44AE-8630-D4476974EF80}" type="datetimeFigureOut">
              <a:rPr lang="en-US" smtClean="0"/>
              <a:pPr/>
              <a:t>3/4/2020</a:t>
            </a:fld>
            <a:endParaRPr lang="en-US"/>
          </a:p>
        </p:txBody>
      </p:sp>
      <p:sp>
        <p:nvSpPr>
          <p:cNvPr id="5" name="Footer Placeholder 4">
            <a:extLst>
              <a:ext uri="{FF2B5EF4-FFF2-40B4-BE49-F238E27FC236}">
                <a16:creationId xmlns:a16="http://schemas.microsoft.com/office/drawing/2014/main" id="{5B5E8C89-D278-4A7F-9180-BE5F70FB4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F865E-8CBB-4324-8C00-B5271ADF2013}"/>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384258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3356-3B87-45A3-8032-A576EDB077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5904AB-EB62-4B8C-B3BE-15E4F9458B9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40B845-AF1A-4925-92D8-F5C628375F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9AF305-7D39-48FE-AC3F-84FF49D75C14}"/>
              </a:ext>
            </a:extLst>
          </p:cNvPr>
          <p:cNvSpPr>
            <a:spLocks noGrp="1"/>
          </p:cNvSpPr>
          <p:nvPr>
            <p:ph type="dt" sz="half" idx="10"/>
          </p:nvPr>
        </p:nvSpPr>
        <p:spPr/>
        <p:txBody>
          <a:bodyPr/>
          <a:lstStyle/>
          <a:p>
            <a:fld id="{82591A37-24C2-44AE-8630-D4476974EF80}" type="datetimeFigureOut">
              <a:rPr lang="en-US" smtClean="0"/>
              <a:pPr/>
              <a:t>3/4/2020</a:t>
            </a:fld>
            <a:endParaRPr lang="en-US"/>
          </a:p>
        </p:txBody>
      </p:sp>
      <p:sp>
        <p:nvSpPr>
          <p:cNvPr id="6" name="Footer Placeholder 5">
            <a:extLst>
              <a:ext uri="{FF2B5EF4-FFF2-40B4-BE49-F238E27FC236}">
                <a16:creationId xmlns:a16="http://schemas.microsoft.com/office/drawing/2014/main" id="{37194B82-F1D6-4A9B-BD00-B378318DC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30A9B5-83E2-441D-9587-7716DF44D520}"/>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362096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1596-8720-4AD5-8B01-822F3FDABFC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C86257-EB34-4032-959E-9731F8F9B33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0E146DC-594C-4913-9E66-A6A5DE7EF54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7B0477-D669-4471-B79F-6A886E75059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902321C-EE55-4401-9B56-B50F64DCB3C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F190B5-61AD-45D1-B7F7-7FA87FDAC043}"/>
              </a:ext>
            </a:extLst>
          </p:cNvPr>
          <p:cNvSpPr>
            <a:spLocks noGrp="1"/>
          </p:cNvSpPr>
          <p:nvPr>
            <p:ph type="dt" sz="half" idx="10"/>
          </p:nvPr>
        </p:nvSpPr>
        <p:spPr/>
        <p:txBody>
          <a:bodyPr/>
          <a:lstStyle/>
          <a:p>
            <a:fld id="{82591A37-24C2-44AE-8630-D4476974EF80}" type="datetimeFigureOut">
              <a:rPr lang="en-US" smtClean="0"/>
              <a:pPr/>
              <a:t>3/4/2020</a:t>
            </a:fld>
            <a:endParaRPr lang="en-US"/>
          </a:p>
        </p:txBody>
      </p:sp>
      <p:sp>
        <p:nvSpPr>
          <p:cNvPr id="8" name="Footer Placeholder 7">
            <a:extLst>
              <a:ext uri="{FF2B5EF4-FFF2-40B4-BE49-F238E27FC236}">
                <a16:creationId xmlns:a16="http://schemas.microsoft.com/office/drawing/2014/main" id="{DF75CCCF-B175-4354-B709-0A2DB90BD0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A46EA2-4C49-488C-967C-6A19253BDDA7}"/>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34182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B6E2-3FDF-461F-B87E-5027B921FD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E91B9F-B8FF-4F0D-98B9-2F9BDCB9D110}"/>
              </a:ext>
            </a:extLst>
          </p:cNvPr>
          <p:cNvSpPr>
            <a:spLocks noGrp="1"/>
          </p:cNvSpPr>
          <p:nvPr>
            <p:ph type="dt" sz="half" idx="10"/>
          </p:nvPr>
        </p:nvSpPr>
        <p:spPr/>
        <p:txBody>
          <a:bodyPr/>
          <a:lstStyle/>
          <a:p>
            <a:fld id="{82591A37-24C2-44AE-8630-D4476974EF80}" type="datetimeFigureOut">
              <a:rPr lang="en-US" smtClean="0"/>
              <a:pPr/>
              <a:t>3/4/2020</a:t>
            </a:fld>
            <a:endParaRPr lang="en-US"/>
          </a:p>
        </p:txBody>
      </p:sp>
      <p:sp>
        <p:nvSpPr>
          <p:cNvPr id="4" name="Footer Placeholder 3">
            <a:extLst>
              <a:ext uri="{FF2B5EF4-FFF2-40B4-BE49-F238E27FC236}">
                <a16:creationId xmlns:a16="http://schemas.microsoft.com/office/drawing/2014/main" id="{714EBA95-5990-48FF-94DF-FCBD146E7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CB95B-AA94-4B23-82D3-ADA51CD4BF53}"/>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182413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CD0384-3C72-410D-805D-5185C98010F0}"/>
              </a:ext>
            </a:extLst>
          </p:cNvPr>
          <p:cNvSpPr>
            <a:spLocks noGrp="1"/>
          </p:cNvSpPr>
          <p:nvPr>
            <p:ph type="dt" sz="half" idx="10"/>
          </p:nvPr>
        </p:nvSpPr>
        <p:spPr/>
        <p:txBody>
          <a:bodyPr/>
          <a:lstStyle/>
          <a:p>
            <a:fld id="{82591A37-24C2-44AE-8630-D4476974EF80}" type="datetimeFigureOut">
              <a:rPr lang="en-US" smtClean="0"/>
              <a:pPr/>
              <a:t>3/4/2020</a:t>
            </a:fld>
            <a:endParaRPr lang="en-US"/>
          </a:p>
        </p:txBody>
      </p:sp>
      <p:sp>
        <p:nvSpPr>
          <p:cNvPr id="3" name="Footer Placeholder 2">
            <a:extLst>
              <a:ext uri="{FF2B5EF4-FFF2-40B4-BE49-F238E27FC236}">
                <a16:creationId xmlns:a16="http://schemas.microsoft.com/office/drawing/2014/main" id="{CEE9C85B-6412-4070-864E-2BC09794A4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077531-99B1-44AB-A80C-17D6CD184D61}"/>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348201049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B0F9-DDD2-4FE8-9828-7553C40C78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ACBFB71-6011-40B2-9921-78FD7628FFC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65D5F3-5888-40F6-90EA-50FE9A1BD7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EB71FFB-C2E2-4DC3-9A61-6671314C96A9}"/>
              </a:ext>
            </a:extLst>
          </p:cNvPr>
          <p:cNvSpPr>
            <a:spLocks noGrp="1"/>
          </p:cNvSpPr>
          <p:nvPr>
            <p:ph type="dt" sz="half" idx="10"/>
          </p:nvPr>
        </p:nvSpPr>
        <p:spPr/>
        <p:txBody>
          <a:bodyPr/>
          <a:lstStyle/>
          <a:p>
            <a:fld id="{82591A37-24C2-44AE-8630-D4476974EF80}" type="datetimeFigureOut">
              <a:rPr lang="en-US" smtClean="0"/>
              <a:pPr/>
              <a:t>3/4/2020</a:t>
            </a:fld>
            <a:endParaRPr lang="en-US"/>
          </a:p>
        </p:txBody>
      </p:sp>
      <p:sp>
        <p:nvSpPr>
          <p:cNvPr id="6" name="Footer Placeholder 5">
            <a:extLst>
              <a:ext uri="{FF2B5EF4-FFF2-40B4-BE49-F238E27FC236}">
                <a16:creationId xmlns:a16="http://schemas.microsoft.com/office/drawing/2014/main" id="{BC17ED2A-1427-4600-8183-8E5AC505BB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5CE37-3982-4419-A421-8782A90FA2B4}"/>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213364308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8C96-C5B8-49C4-ACDD-9C577F04761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63D942-A161-4357-A1B1-8C7342EC0FF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0240994-5733-4864-BF7D-2111A5DEF5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BF3D06-E263-49A8-8A8A-1D7FA66F1E96}"/>
              </a:ext>
            </a:extLst>
          </p:cNvPr>
          <p:cNvSpPr>
            <a:spLocks noGrp="1"/>
          </p:cNvSpPr>
          <p:nvPr>
            <p:ph type="dt" sz="half" idx="10"/>
          </p:nvPr>
        </p:nvSpPr>
        <p:spPr/>
        <p:txBody>
          <a:bodyPr/>
          <a:lstStyle/>
          <a:p>
            <a:fld id="{82591A37-24C2-44AE-8630-D4476974EF80}" type="datetimeFigureOut">
              <a:rPr lang="en-US" smtClean="0"/>
              <a:pPr/>
              <a:t>3/4/2020</a:t>
            </a:fld>
            <a:endParaRPr lang="en-US"/>
          </a:p>
        </p:txBody>
      </p:sp>
      <p:sp>
        <p:nvSpPr>
          <p:cNvPr id="6" name="Footer Placeholder 5">
            <a:extLst>
              <a:ext uri="{FF2B5EF4-FFF2-40B4-BE49-F238E27FC236}">
                <a16:creationId xmlns:a16="http://schemas.microsoft.com/office/drawing/2014/main" id="{2B9B833D-E3F6-470E-833F-8E8BB36405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00461-199D-4735-B1C7-1C7AF819F882}"/>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385713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E2B2B3-300C-441E-ABD8-8FAC39981D4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BE39C7-BE6A-485C-BEFE-69D08E6979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A093A-CA81-495C-82F7-A4B46FECEC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591A37-24C2-44AE-8630-D4476974EF80}" type="datetimeFigureOut">
              <a:rPr lang="en-US" smtClean="0"/>
              <a:pPr/>
              <a:t>3/4/2020</a:t>
            </a:fld>
            <a:endParaRPr lang="en-US"/>
          </a:p>
        </p:txBody>
      </p:sp>
      <p:sp>
        <p:nvSpPr>
          <p:cNvPr id="5" name="Footer Placeholder 4">
            <a:extLst>
              <a:ext uri="{FF2B5EF4-FFF2-40B4-BE49-F238E27FC236}">
                <a16:creationId xmlns:a16="http://schemas.microsoft.com/office/drawing/2014/main" id="{E786F51A-E12E-4A62-A04C-2C23EC7D1E8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24F4AB-C6BA-470D-8304-4D5BE31D43C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9CE75E-F6D8-4BCC-95A0-088D6466375F}" type="slidenum">
              <a:rPr lang="en-US" smtClean="0"/>
              <a:pPr/>
              <a:t>‹#›</a:t>
            </a:fld>
            <a:endParaRPr lang="en-US"/>
          </a:p>
        </p:txBody>
      </p:sp>
    </p:spTree>
    <p:extLst>
      <p:ext uri="{BB962C8B-B14F-4D97-AF65-F5344CB8AC3E}">
        <p14:creationId xmlns:p14="http://schemas.microsoft.com/office/powerpoint/2010/main" val="4124245737"/>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05AE-E2AD-4A51-94EE-8454DF04A70C}"/>
              </a:ext>
            </a:extLst>
          </p:cNvPr>
          <p:cNvSpPr>
            <a:spLocks noGrp="1"/>
          </p:cNvSpPr>
          <p:nvPr>
            <p:ph type="title"/>
          </p:nvPr>
        </p:nvSpPr>
        <p:spPr>
          <a:xfrm>
            <a:off x="762000" y="915337"/>
            <a:ext cx="7772400" cy="1303867"/>
          </a:xfrm>
        </p:spPr>
        <p:txBody>
          <a:bodyPr>
            <a:normAutofit/>
          </a:bodyPr>
          <a:lstStyle/>
          <a:p>
            <a:r>
              <a:rPr lang="en-US" sz="3600" dirty="0"/>
              <a:t>Staying Sane During Baby Season </a:t>
            </a:r>
            <a:br>
              <a:rPr lang="en-US" sz="3200" dirty="0"/>
            </a:br>
            <a:r>
              <a:rPr lang="en-US" sz="3200" dirty="0"/>
              <a:t>And Other Myths</a:t>
            </a:r>
          </a:p>
        </p:txBody>
      </p:sp>
      <p:pic>
        <p:nvPicPr>
          <p:cNvPr id="5" name="Content Placeholder 4">
            <a:extLst>
              <a:ext uri="{FF2B5EF4-FFF2-40B4-BE49-F238E27FC236}">
                <a16:creationId xmlns:a16="http://schemas.microsoft.com/office/drawing/2014/main" id="{855AB62B-D106-47AE-8F73-8650DF6252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2712" y="2520156"/>
            <a:ext cx="3838575" cy="2962275"/>
          </a:xfrm>
        </p:spPr>
      </p:pic>
    </p:spTree>
    <p:extLst>
      <p:ext uri="{BB962C8B-B14F-4D97-AF65-F5344CB8AC3E}">
        <p14:creationId xmlns:p14="http://schemas.microsoft.com/office/powerpoint/2010/main" val="617830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D9D342-1A1C-4429-99B8-B653637CEE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4590" y="833467"/>
            <a:ext cx="3894820" cy="5191065"/>
          </a:xfrm>
          <a:prstGeom prst="rect">
            <a:avLst/>
          </a:prstGeom>
        </p:spPr>
      </p:pic>
    </p:spTree>
    <p:extLst>
      <p:ext uri="{BB962C8B-B14F-4D97-AF65-F5344CB8AC3E}">
        <p14:creationId xmlns:p14="http://schemas.microsoft.com/office/powerpoint/2010/main" val="81889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52CD-FC1A-4B5D-BF4F-4DF5A5EF29FC}"/>
              </a:ext>
            </a:extLst>
          </p:cNvPr>
          <p:cNvSpPr>
            <a:spLocks noGrp="1"/>
          </p:cNvSpPr>
          <p:nvPr>
            <p:ph type="title"/>
          </p:nvPr>
        </p:nvSpPr>
        <p:spPr>
          <a:xfrm>
            <a:off x="1176866" y="915337"/>
            <a:ext cx="6798734" cy="1294463"/>
          </a:xfrm>
        </p:spPr>
        <p:txBody>
          <a:bodyPr>
            <a:normAutofit fontScale="90000"/>
          </a:bodyPr>
          <a:lstStyle/>
          <a:p>
            <a:r>
              <a:rPr lang="en-US" dirty="0"/>
              <a:t>Stacia’s Super Secret Proprietary Technique for Calming Down when You Can’t Breathe Right</a:t>
            </a:r>
          </a:p>
        </p:txBody>
      </p:sp>
      <p:pic>
        <p:nvPicPr>
          <p:cNvPr id="5" name="Content Placeholder 4">
            <a:extLst>
              <a:ext uri="{FF2B5EF4-FFF2-40B4-BE49-F238E27FC236}">
                <a16:creationId xmlns:a16="http://schemas.microsoft.com/office/drawing/2014/main" id="{FD93953A-BD06-4775-B07B-CA59EE78C24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2347141"/>
            <a:ext cx="5334000" cy="3932602"/>
          </a:xfrm>
        </p:spPr>
      </p:pic>
    </p:spTree>
    <p:extLst>
      <p:ext uri="{BB962C8B-B14F-4D97-AF65-F5344CB8AC3E}">
        <p14:creationId xmlns:p14="http://schemas.microsoft.com/office/powerpoint/2010/main" val="334892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9D7B-685C-459F-83B9-ACFA274C8FC1}"/>
              </a:ext>
            </a:extLst>
          </p:cNvPr>
          <p:cNvSpPr>
            <a:spLocks noGrp="1"/>
          </p:cNvSpPr>
          <p:nvPr>
            <p:ph type="ctrTitle"/>
          </p:nvPr>
        </p:nvSpPr>
        <p:spPr/>
        <p:txBody>
          <a:bodyPr>
            <a:normAutofit fontScale="90000"/>
          </a:bodyPr>
          <a:lstStyle/>
          <a:p>
            <a:r>
              <a:rPr lang="en-US" dirty="0"/>
              <a:t>Ta–da! </a:t>
            </a:r>
            <a:br>
              <a:rPr lang="en-US" dirty="0"/>
            </a:br>
            <a:br>
              <a:rPr lang="en-US" dirty="0"/>
            </a:br>
            <a:r>
              <a:rPr lang="en-US" dirty="0"/>
              <a:t>Naming Things </a:t>
            </a:r>
            <a:br>
              <a:rPr lang="en-US" dirty="0"/>
            </a:br>
            <a:endParaRPr lang="en-US" dirty="0"/>
          </a:p>
        </p:txBody>
      </p:sp>
      <p:sp>
        <p:nvSpPr>
          <p:cNvPr id="3" name="Subtitle 2">
            <a:extLst>
              <a:ext uri="{FF2B5EF4-FFF2-40B4-BE49-F238E27FC236}">
                <a16:creationId xmlns:a16="http://schemas.microsoft.com/office/drawing/2014/main" id="{DEE723DF-B39D-4207-8D5E-29D06FBE8E5D}"/>
              </a:ext>
            </a:extLst>
          </p:cNvPr>
          <p:cNvSpPr>
            <a:spLocks noGrp="1"/>
          </p:cNvSpPr>
          <p:nvPr>
            <p:ph type="subTitle" idx="1"/>
          </p:nvPr>
        </p:nvSpPr>
        <p:spPr>
          <a:xfrm>
            <a:off x="1676400" y="3598327"/>
            <a:ext cx="5867400" cy="1377651"/>
          </a:xfrm>
        </p:spPr>
        <p:txBody>
          <a:bodyPr>
            <a:normAutofit/>
          </a:bodyPr>
          <a:lstStyle/>
          <a:p>
            <a:r>
              <a:rPr lang="en-US" sz="2800" dirty="0"/>
              <a:t>No. Really. Just naming things from different categories </a:t>
            </a:r>
          </a:p>
          <a:p>
            <a:r>
              <a:rPr lang="en-US" sz="2800" dirty="0"/>
              <a:t>Everything blue, or round, or in pairs…</a:t>
            </a:r>
          </a:p>
        </p:txBody>
      </p:sp>
    </p:spTree>
    <p:extLst>
      <p:ext uri="{BB962C8B-B14F-4D97-AF65-F5344CB8AC3E}">
        <p14:creationId xmlns:p14="http://schemas.microsoft.com/office/powerpoint/2010/main" val="1132410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19AD3B-3200-448C-845B-A5D4A4390788}"/>
              </a:ext>
            </a:extLst>
          </p:cNvPr>
          <p:cNvSpPr>
            <a:spLocks noGrp="1"/>
          </p:cNvSpPr>
          <p:nvPr>
            <p:ph type="title"/>
          </p:nvPr>
        </p:nvSpPr>
        <p:spPr/>
        <p:txBody>
          <a:bodyPr>
            <a:normAutofit/>
          </a:bodyPr>
          <a:lstStyle/>
          <a:p>
            <a:r>
              <a:rPr lang="en-US" sz="4400" dirty="0"/>
              <a:t>FIVE SENSES -Present Moment </a:t>
            </a:r>
          </a:p>
        </p:txBody>
      </p:sp>
      <p:sp>
        <p:nvSpPr>
          <p:cNvPr id="6" name="Content Placeholder 5">
            <a:extLst>
              <a:ext uri="{FF2B5EF4-FFF2-40B4-BE49-F238E27FC236}">
                <a16:creationId xmlns:a16="http://schemas.microsoft.com/office/drawing/2014/main" id="{0C3057BA-849C-4065-90B5-7F3D7159E6CC}"/>
              </a:ext>
            </a:extLst>
          </p:cNvPr>
          <p:cNvSpPr>
            <a:spLocks noGrp="1"/>
          </p:cNvSpPr>
          <p:nvPr>
            <p:ph idx="1"/>
          </p:nvPr>
        </p:nvSpPr>
        <p:spPr/>
        <p:txBody>
          <a:bodyPr>
            <a:normAutofit/>
          </a:bodyPr>
          <a:lstStyle/>
          <a:p>
            <a:r>
              <a:rPr lang="en-US" sz="4800" dirty="0"/>
              <a:t>Five </a:t>
            </a:r>
            <a:r>
              <a:rPr lang="en-US" sz="4800" i="1" dirty="0"/>
              <a:t>things you can see </a:t>
            </a:r>
          </a:p>
          <a:p>
            <a:r>
              <a:rPr lang="en-US" sz="4800" dirty="0"/>
              <a:t>Four </a:t>
            </a:r>
            <a:r>
              <a:rPr lang="en-US" sz="4800" i="1" dirty="0"/>
              <a:t>things you can feel </a:t>
            </a:r>
          </a:p>
          <a:p>
            <a:r>
              <a:rPr lang="en-US" sz="4800" dirty="0"/>
              <a:t>Three </a:t>
            </a:r>
            <a:r>
              <a:rPr lang="en-US" sz="4800" i="1" dirty="0"/>
              <a:t>things you can hear</a:t>
            </a:r>
          </a:p>
          <a:p>
            <a:r>
              <a:rPr lang="en-US" sz="4800" dirty="0"/>
              <a:t>Two </a:t>
            </a:r>
            <a:r>
              <a:rPr lang="en-US" sz="4800" i="1" dirty="0"/>
              <a:t>things you can smell </a:t>
            </a:r>
          </a:p>
          <a:p>
            <a:r>
              <a:rPr lang="en-US" sz="4800" dirty="0"/>
              <a:t>One thing you can taste</a:t>
            </a:r>
          </a:p>
        </p:txBody>
      </p:sp>
    </p:spTree>
    <p:extLst>
      <p:ext uri="{BB962C8B-B14F-4D97-AF65-F5344CB8AC3E}">
        <p14:creationId xmlns:p14="http://schemas.microsoft.com/office/powerpoint/2010/main" val="206317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500"/>
                                        <p:tgtEl>
                                          <p:spTgt spid="6">
                                            <p:txEl>
                                              <p:pRg st="0" end="0"/>
                                            </p:txEl>
                                          </p:spTgt>
                                        </p:tgtEl>
                                      </p:cBhvr>
                                    </p:animEffect>
                                    <p:anim calcmode="lin" valueType="num">
                                      <p:cBhvr>
                                        <p:cTn id="8"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30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400"/>
                                        <p:tgtEl>
                                          <p:spTgt spid="6">
                                            <p:txEl>
                                              <p:pRg st="1" end="1"/>
                                            </p:txEl>
                                          </p:spTgt>
                                        </p:tgtEl>
                                      </p:cBhvr>
                                    </p:animEffect>
                                    <p:anim calcmode="lin" valueType="num">
                                      <p:cBhvr>
                                        <p:cTn id="15" dur="14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4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500"/>
                                        <p:tgtEl>
                                          <p:spTgt spid="6">
                                            <p:txEl>
                                              <p:pRg st="2" end="2"/>
                                            </p:txEl>
                                          </p:spTgt>
                                        </p:tgtEl>
                                      </p:cBhvr>
                                    </p:animEffect>
                                    <p:anim calcmode="lin" valueType="num">
                                      <p:cBhvr>
                                        <p:cTn id="22" dur="1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BCB4-B639-4CC0-8EF5-92F3F809A638}"/>
              </a:ext>
            </a:extLst>
          </p:cNvPr>
          <p:cNvSpPr>
            <a:spLocks noGrp="1"/>
          </p:cNvSpPr>
          <p:nvPr>
            <p:ph type="title"/>
          </p:nvPr>
        </p:nvSpPr>
        <p:spPr/>
        <p:txBody>
          <a:bodyPr>
            <a:normAutofit/>
          </a:bodyPr>
          <a:lstStyle/>
          <a:p>
            <a:r>
              <a:rPr lang="en-US" dirty="0"/>
              <a:t>Just solve the problem in front of you </a:t>
            </a:r>
          </a:p>
        </p:txBody>
      </p:sp>
      <p:pic>
        <p:nvPicPr>
          <p:cNvPr id="5" name="Content Placeholder 4">
            <a:extLst>
              <a:ext uri="{FF2B5EF4-FFF2-40B4-BE49-F238E27FC236}">
                <a16:creationId xmlns:a16="http://schemas.microsoft.com/office/drawing/2014/main" id="{A48DC7F4-C427-4AC1-921E-BFDA4E71AB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2577" y="1825625"/>
            <a:ext cx="6558846" cy="4351338"/>
          </a:xfrm>
        </p:spPr>
      </p:pic>
    </p:spTree>
    <p:extLst>
      <p:ext uri="{BB962C8B-B14F-4D97-AF65-F5344CB8AC3E}">
        <p14:creationId xmlns:p14="http://schemas.microsoft.com/office/powerpoint/2010/main" val="3643074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C7D6-E44F-494E-B0A3-001483961B6F}"/>
              </a:ext>
            </a:extLst>
          </p:cNvPr>
          <p:cNvSpPr>
            <a:spLocks noGrp="1"/>
          </p:cNvSpPr>
          <p:nvPr>
            <p:ph type="title"/>
          </p:nvPr>
        </p:nvSpPr>
        <p:spPr/>
        <p:txBody>
          <a:bodyPr/>
          <a:lstStyle/>
          <a:p>
            <a:r>
              <a:rPr lang="en-US" dirty="0"/>
              <a:t>Quick Practice – Small Group </a:t>
            </a:r>
          </a:p>
        </p:txBody>
      </p:sp>
      <p:sp>
        <p:nvSpPr>
          <p:cNvPr id="3" name="Content Placeholder 2">
            <a:extLst>
              <a:ext uri="{FF2B5EF4-FFF2-40B4-BE49-F238E27FC236}">
                <a16:creationId xmlns:a16="http://schemas.microsoft.com/office/drawing/2014/main" id="{200F1A20-55C8-4A95-9157-8EF0E84ADB86}"/>
              </a:ext>
            </a:extLst>
          </p:cNvPr>
          <p:cNvSpPr>
            <a:spLocks noGrp="1"/>
          </p:cNvSpPr>
          <p:nvPr>
            <p:ph idx="1"/>
          </p:nvPr>
        </p:nvSpPr>
        <p:spPr/>
        <p:txBody>
          <a:bodyPr/>
          <a:lstStyle/>
          <a:p>
            <a:r>
              <a:rPr lang="en-US" dirty="0"/>
              <a:t>Think of a thing about rescue that creates a sense of anxiety</a:t>
            </a:r>
          </a:p>
          <a:p>
            <a:r>
              <a:rPr lang="en-US" dirty="0"/>
              <a:t>With your group try at least one technique </a:t>
            </a:r>
          </a:p>
          <a:p>
            <a:r>
              <a:rPr lang="en-US" dirty="0"/>
              <a:t>Discuss the results </a:t>
            </a:r>
          </a:p>
          <a:p>
            <a:endParaRPr lang="en-US" dirty="0"/>
          </a:p>
        </p:txBody>
      </p:sp>
    </p:spTree>
    <p:extLst>
      <p:ext uri="{BB962C8B-B14F-4D97-AF65-F5344CB8AC3E}">
        <p14:creationId xmlns:p14="http://schemas.microsoft.com/office/powerpoint/2010/main" val="339317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7554-623D-4DC5-9C28-65B934067109}"/>
              </a:ext>
            </a:extLst>
          </p:cNvPr>
          <p:cNvSpPr>
            <a:spLocks noGrp="1"/>
          </p:cNvSpPr>
          <p:nvPr>
            <p:ph type="title"/>
          </p:nvPr>
        </p:nvSpPr>
        <p:spPr/>
        <p:txBody>
          <a:bodyPr/>
          <a:lstStyle/>
          <a:p>
            <a:r>
              <a:rPr lang="en-US" dirty="0"/>
              <a:t>Think of your “Happy Place” </a:t>
            </a:r>
          </a:p>
        </p:txBody>
      </p:sp>
      <p:sp>
        <p:nvSpPr>
          <p:cNvPr id="3" name="Text Placeholder 2">
            <a:extLst>
              <a:ext uri="{FF2B5EF4-FFF2-40B4-BE49-F238E27FC236}">
                <a16:creationId xmlns:a16="http://schemas.microsoft.com/office/drawing/2014/main" id="{9F30007B-6E64-4368-8F2E-E4D8560CC180}"/>
              </a:ext>
            </a:extLst>
          </p:cNvPr>
          <p:cNvSpPr>
            <a:spLocks noGrp="1"/>
          </p:cNvSpPr>
          <p:nvPr>
            <p:ph type="body" idx="1"/>
          </p:nvPr>
        </p:nvSpPr>
        <p:spPr/>
        <p:txBody>
          <a:bodyPr/>
          <a:lstStyle/>
          <a:p>
            <a:r>
              <a:rPr lang="en-US" dirty="0"/>
              <a:t>Mine </a:t>
            </a:r>
          </a:p>
        </p:txBody>
      </p:sp>
      <p:pic>
        <p:nvPicPr>
          <p:cNvPr id="8" name="Content Placeholder 7">
            <a:extLst>
              <a:ext uri="{FF2B5EF4-FFF2-40B4-BE49-F238E27FC236}">
                <a16:creationId xmlns:a16="http://schemas.microsoft.com/office/drawing/2014/main" id="{64C30FF0-C715-4E77-A79C-8C5A3A6B342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238" y="3035363"/>
            <a:ext cx="3868737" cy="2624012"/>
          </a:xfrm>
        </p:spPr>
      </p:pic>
      <p:sp>
        <p:nvSpPr>
          <p:cNvPr id="5" name="Text Placeholder 4">
            <a:extLst>
              <a:ext uri="{FF2B5EF4-FFF2-40B4-BE49-F238E27FC236}">
                <a16:creationId xmlns:a16="http://schemas.microsoft.com/office/drawing/2014/main" id="{686EE8AB-62E4-4246-97A5-EDBA9F4C2919}"/>
              </a:ext>
            </a:extLst>
          </p:cNvPr>
          <p:cNvSpPr>
            <a:spLocks noGrp="1"/>
          </p:cNvSpPr>
          <p:nvPr>
            <p:ph type="body" sz="quarter" idx="3"/>
          </p:nvPr>
        </p:nvSpPr>
        <p:spPr/>
        <p:txBody>
          <a:bodyPr/>
          <a:lstStyle/>
          <a:p>
            <a:r>
              <a:rPr lang="en-US" dirty="0"/>
              <a:t>Not mine </a:t>
            </a:r>
          </a:p>
        </p:txBody>
      </p:sp>
      <p:pic>
        <p:nvPicPr>
          <p:cNvPr id="10" name="Content Placeholder 9">
            <a:extLst>
              <a:ext uri="{FF2B5EF4-FFF2-40B4-BE49-F238E27FC236}">
                <a16:creationId xmlns:a16="http://schemas.microsoft.com/office/drawing/2014/main" id="{4B7DECC4-2D93-4512-84B7-D04A6B4F6F5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358606" y="3404394"/>
            <a:ext cx="2428875" cy="1885950"/>
          </a:xfrm>
        </p:spPr>
      </p:pic>
    </p:spTree>
    <p:extLst>
      <p:ext uri="{BB962C8B-B14F-4D97-AF65-F5344CB8AC3E}">
        <p14:creationId xmlns:p14="http://schemas.microsoft.com/office/powerpoint/2010/main" val="240462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D931D-4791-4D86-8847-76A3DDD15F92}"/>
              </a:ext>
            </a:extLst>
          </p:cNvPr>
          <p:cNvSpPr>
            <a:spLocks noGrp="1"/>
          </p:cNvSpPr>
          <p:nvPr>
            <p:ph type="title"/>
          </p:nvPr>
        </p:nvSpPr>
        <p:spPr>
          <a:xfrm>
            <a:off x="762000" y="685801"/>
            <a:ext cx="7772400" cy="1533404"/>
          </a:xfrm>
        </p:spPr>
        <p:txBody>
          <a:bodyPr>
            <a:normAutofit/>
          </a:bodyPr>
          <a:lstStyle/>
          <a:p>
            <a:r>
              <a:rPr lang="en-US" dirty="0"/>
              <a:t>Distress Tolerance –</a:t>
            </a:r>
            <a:br>
              <a:rPr lang="en-US" dirty="0"/>
            </a:br>
            <a:r>
              <a:rPr lang="en-US" dirty="0"/>
              <a:t>Sometimes life is a B****, but you don’t have to be one too. </a:t>
            </a:r>
          </a:p>
        </p:txBody>
      </p:sp>
      <p:pic>
        <p:nvPicPr>
          <p:cNvPr id="5" name="Content Placeholder 4">
            <a:extLst>
              <a:ext uri="{FF2B5EF4-FFF2-40B4-BE49-F238E27FC236}">
                <a16:creationId xmlns:a16="http://schemas.microsoft.com/office/drawing/2014/main" id="{AE452DE7-5798-4F83-BF61-37448D14D2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550" y="2262981"/>
            <a:ext cx="7200900" cy="3476625"/>
          </a:xfrm>
        </p:spPr>
      </p:pic>
    </p:spTree>
    <p:extLst>
      <p:ext uri="{BB962C8B-B14F-4D97-AF65-F5344CB8AC3E}">
        <p14:creationId xmlns:p14="http://schemas.microsoft.com/office/powerpoint/2010/main" val="323090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DDE5-0811-48AC-9354-6727DF7CED45}"/>
              </a:ext>
            </a:extLst>
          </p:cNvPr>
          <p:cNvSpPr>
            <a:spLocks noGrp="1"/>
          </p:cNvSpPr>
          <p:nvPr>
            <p:ph type="title"/>
          </p:nvPr>
        </p:nvSpPr>
        <p:spPr>
          <a:xfrm>
            <a:off x="1176866" y="915337"/>
            <a:ext cx="6798734" cy="989663"/>
          </a:xfrm>
        </p:spPr>
        <p:txBody>
          <a:bodyPr/>
          <a:lstStyle/>
          <a:p>
            <a:pPr algn="ctr"/>
            <a:r>
              <a:rPr lang="en-US" dirty="0"/>
              <a:t>Radical Acceptance </a:t>
            </a:r>
          </a:p>
        </p:txBody>
      </p:sp>
      <p:pic>
        <p:nvPicPr>
          <p:cNvPr id="5" name="Content Placeholder 4">
            <a:extLst>
              <a:ext uri="{FF2B5EF4-FFF2-40B4-BE49-F238E27FC236}">
                <a16:creationId xmlns:a16="http://schemas.microsoft.com/office/drawing/2014/main" id="{6AAD2625-8DC4-4467-A672-00BE389FDC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3416" y="1825625"/>
            <a:ext cx="3697167" cy="4351338"/>
          </a:xfrm>
        </p:spPr>
      </p:pic>
    </p:spTree>
    <p:extLst>
      <p:ext uri="{BB962C8B-B14F-4D97-AF65-F5344CB8AC3E}">
        <p14:creationId xmlns:p14="http://schemas.microsoft.com/office/powerpoint/2010/main" val="3774713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17B9-EFFB-416F-B58A-414BBF158E3E}"/>
              </a:ext>
            </a:extLst>
          </p:cNvPr>
          <p:cNvSpPr>
            <a:spLocks noGrp="1"/>
          </p:cNvSpPr>
          <p:nvPr>
            <p:ph type="title"/>
          </p:nvPr>
        </p:nvSpPr>
        <p:spPr/>
        <p:txBody>
          <a:bodyPr/>
          <a:lstStyle/>
          <a:p>
            <a:pPr algn="ctr"/>
            <a:r>
              <a:rPr lang="en-US" dirty="0"/>
              <a:t>Self-Soothe – using your five senses and memories </a:t>
            </a:r>
          </a:p>
        </p:txBody>
      </p:sp>
      <p:pic>
        <p:nvPicPr>
          <p:cNvPr id="4" name="Picture 3">
            <a:extLst>
              <a:ext uri="{FF2B5EF4-FFF2-40B4-BE49-F238E27FC236}">
                <a16:creationId xmlns:a16="http://schemas.microsoft.com/office/drawing/2014/main" id="{BB501109-6642-4F5D-8C47-BD520A98B4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86000" y="2349357"/>
            <a:ext cx="5029200" cy="3593306"/>
          </a:xfrm>
          <a:prstGeom prst="rect">
            <a:avLst/>
          </a:prstGeom>
        </p:spPr>
      </p:pic>
    </p:spTree>
    <p:extLst>
      <p:ext uri="{BB962C8B-B14F-4D97-AF65-F5344CB8AC3E}">
        <p14:creationId xmlns:p14="http://schemas.microsoft.com/office/powerpoint/2010/main" val="130530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0" y="685800"/>
            <a:ext cx="9144000" cy="5516563"/>
          </a:xfrm>
        </p:spPr>
        <p:txBody>
          <a:bodyPr>
            <a:noAutofit/>
          </a:bodyPr>
          <a:lstStyle/>
          <a:p>
            <a:pPr marL="0" indent="0">
              <a:buNone/>
            </a:pPr>
            <a:r>
              <a:rPr lang="en-US" sz="3200" dirty="0">
                <a:solidFill>
                  <a:schemeClr val="tx1">
                    <a:lumMod val="95000"/>
                    <a:lumOff val="5000"/>
                  </a:schemeClr>
                </a:solidFill>
              </a:rPr>
              <a:t>Participants will be able to: </a:t>
            </a:r>
          </a:p>
          <a:p>
            <a:pPr>
              <a:buFont typeface="Arial" panose="020B0604020202020204" pitchFamily="34" charset="0"/>
              <a:buChar char="•"/>
            </a:pPr>
            <a:r>
              <a:rPr lang="en-US" sz="3200" dirty="0">
                <a:solidFill>
                  <a:schemeClr val="tx1">
                    <a:lumMod val="95000"/>
                    <a:lumOff val="5000"/>
                  </a:schemeClr>
                </a:solidFill>
              </a:rPr>
              <a:t>Acknowledge that they are only human. </a:t>
            </a:r>
          </a:p>
          <a:p>
            <a:pPr>
              <a:buFont typeface="Arial" panose="020B0604020202020204" pitchFamily="34" charset="0"/>
              <a:buChar char="•"/>
            </a:pPr>
            <a:r>
              <a:rPr lang="en-US" sz="3200" dirty="0">
                <a:solidFill>
                  <a:schemeClr val="tx1">
                    <a:lumMod val="95000"/>
                    <a:lumOff val="5000"/>
                  </a:schemeClr>
                </a:solidFill>
              </a:rPr>
              <a:t>Learn a few quickie crisis management strategies</a:t>
            </a:r>
          </a:p>
          <a:p>
            <a:pPr>
              <a:buFont typeface="Arial" panose="020B0604020202020204" pitchFamily="34" charset="0"/>
              <a:buChar char="•"/>
            </a:pPr>
            <a:r>
              <a:rPr lang="en-US" sz="3200" dirty="0">
                <a:solidFill>
                  <a:schemeClr val="tx1">
                    <a:lumMod val="95000"/>
                    <a:lumOff val="5000"/>
                  </a:schemeClr>
                </a:solidFill>
              </a:rPr>
              <a:t>Recognize need for self-care when working long term in animal rescue/wildlife rehab</a:t>
            </a:r>
          </a:p>
          <a:p>
            <a:pPr>
              <a:buFont typeface="Arial" panose="020B0604020202020204" pitchFamily="34" charset="0"/>
              <a:buChar char="•"/>
            </a:pPr>
            <a:r>
              <a:rPr lang="en-US" sz="3200" dirty="0">
                <a:solidFill>
                  <a:schemeClr val="tx1">
                    <a:lumMod val="95000"/>
                    <a:lumOff val="5000"/>
                  </a:schemeClr>
                </a:solidFill>
              </a:rPr>
              <a:t>Identify specific strategies for self-care</a:t>
            </a:r>
          </a:p>
          <a:p>
            <a:pPr>
              <a:buFont typeface="Arial" panose="020B0604020202020204" pitchFamily="34" charset="0"/>
              <a:buChar char="•"/>
            </a:pPr>
            <a:r>
              <a:rPr lang="en-US" sz="3200" dirty="0">
                <a:solidFill>
                  <a:schemeClr val="tx1">
                    <a:lumMod val="95000"/>
                    <a:lumOff val="5000"/>
                  </a:schemeClr>
                </a:solidFill>
              </a:rPr>
              <a:t>Identify need to maintain boundaries </a:t>
            </a:r>
          </a:p>
          <a:p>
            <a:pPr>
              <a:buFont typeface="Arial" panose="020B0604020202020204" pitchFamily="34" charset="0"/>
              <a:buChar char="•"/>
            </a:pPr>
            <a:r>
              <a:rPr lang="en-US" sz="3200" dirty="0">
                <a:solidFill>
                  <a:schemeClr val="tx1">
                    <a:lumMod val="95000"/>
                    <a:lumOff val="5000"/>
                  </a:schemeClr>
                </a:solidFill>
              </a:rPr>
              <a:t>Entertain the idea of saying “No” </a:t>
            </a:r>
          </a:p>
        </p:txBody>
      </p:sp>
    </p:spTree>
    <p:extLst>
      <p:ext uri="{BB962C8B-B14F-4D97-AF65-F5344CB8AC3E}">
        <p14:creationId xmlns:p14="http://schemas.microsoft.com/office/powerpoint/2010/main" val="133137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C7FD4-2D0E-4368-B75C-01D81111531E}"/>
              </a:ext>
            </a:extLst>
          </p:cNvPr>
          <p:cNvSpPr>
            <a:spLocks noGrp="1"/>
          </p:cNvSpPr>
          <p:nvPr>
            <p:ph type="title"/>
          </p:nvPr>
        </p:nvSpPr>
        <p:spPr/>
        <p:txBody>
          <a:bodyPr>
            <a:normAutofit/>
          </a:bodyPr>
          <a:lstStyle/>
          <a:p>
            <a:r>
              <a:rPr lang="en-US" sz="5400" dirty="0">
                <a:solidFill>
                  <a:srgbClr val="0070C0"/>
                </a:solidFill>
              </a:rPr>
              <a:t>A.C.C.E.P.T.S</a:t>
            </a:r>
            <a:r>
              <a:rPr lang="en-US" sz="5400" dirty="0">
                <a:solidFill>
                  <a:srgbClr val="00B050"/>
                </a:solidFill>
              </a:rPr>
              <a:t> </a:t>
            </a:r>
          </a:p>
        </p:txBody>
      </p:sp>
      <p:sp>
        <p:nvSpPr>
          <p:cNvPr id="3" name="Content Placeholder 2">
            <a:extLst>
              <a:ext uri="{FF2B5EF4-FFF2-40B4-BE49-F238E27FC236}">
                <a16:creationId xmlns:a16="http://schemas.microsoft.com/office/drawing/2014/main" id="{66E243F6-EDC0-4F11-BEA0-AE189D28C848}"/>
              </a:ext>
            </a:extLst>
          </p:cNvPr>
          <p:cNvSpPr>
            <a:spLocks noGrp="1"/>
          </p:cNvSpPr>
          <p:nvPr>
            <p:ph idx="1"/>
          </p:nvPr>
        </p:nvSpPr>
        <p:spPr/>
        <p:txBody>
          <a:bodyPr>
            <a:noAutofit/>
          </a:bodyPr>
          <a:lstStyle/>
          <a:p>
            <a:r>
              <a:rPr lang="en-US" sz="4000" dirty="0">
                <a:solidFill>
                  <a:srgbClr val="FF0000"/>
                </a:solidFill>
              </a:rPr>
              <a:t>A</a:t>
            </a:r>
            <a:r>
              <a:rPr lang="en-US" sz="4000" dirty="0">
                <a:solidFill>
                  <a:srgbClr val="00B050"/>
                </a:solidFill>
              </a:rPr>
              <a:t>ctivities </a:t>
            </a:r>
          </a:p>
          <a:p>
            <a:r>
              <a:rPr lang="en-US" sz="4000" dirty="0">
                <a:solidFill>
                  <a:srgbClr val="FF0000"/>
                </a:solidFill>
              </a:rPr>
              <a:t>C</a:t>
            </a:r>
            <a:r>
              <a:rPr lang="en-US" sz="4000" dirty="0">
                <a:solidFill>
                  <a:srgbClr val="00B050"/>
                </a:solidFill>
              </a:rPr>
              <a:t>ontributions</a:t>
            </a:r>
          </a:p>
          <a:p>
            <a:r>
              <a:rPr lang="en-US" sz="4000" dirty="0">
                <a:solidFill>
                  <a:srgbClr val="FF0000"/>
                </a:solidFill>
              </a:rPr>
              <a:t>C</a:t>
            </a:r>
            <a:r>
              <a:rPr lang="en-US" sz="4000" dirty="0">
                <a:solidFill>
                  <a:srgbClr val="00B050"/>
                </a:solidFill>
              </a:rPr>
              <a:t>omparisons</a:t>
            </a:r>
          </a:p>
          <a:p>
            <a:r>
              <a:rPr lang="en-US" sz="4000" dirty="0">
                <a:solidFill>
                  <a:srgbClr val="FF0000"/>
                </a:solidFill>
              </a:rPr>
              <a:t>E</a:t>
            </a:r>
            <a:r>
              <a:rPr lang="en-US" sz="4000" dirty="0">
                <a:solidFill>
                  <a:srgbClr val="00B050"/>
                </a:solidFill>
              </a:rPr>
              <a:t>motions</a:t>
            </a:r>
          </a:p>
          <a:p>
            <a:r>
              <a:rPr lang="en-US" sz="4000" dirty="0">
                <a:solidFill>
                  <a:srgbClr val="FF0000"/>
                </a:solidFill>
              </a:rPr>
              <a:t>P</a:t>
            </a:r>
            <a:r>
              <a:rPr lang="en-US" sz="4000" dirty="0">
                <a:solidFill>
                  <a:srgbClr val="00B050"/>
                </a:solidFill>
              </a:rPr>
              <a:t>ush Away Negativity </a:t>
            </a:r>
          </a:p>
          <a:p>
            <a:r>
              <a:rPr lang="en-US" sz="4000" dirty="0">
                <a:solidFill>
                  <a:srgbClr val="FF0000"/>
                </a:solidFill>
              </a:rPr>
              <a:t>T</a:t>
            </a:r>
            <a:r>
              <a:rPr lang="en-US" sz="4000" dirty="0">
                <a:solidFill>
                  <a:srgbClr val="00B050"/>
                </a:solidFill>
              </a:rPr>
              <a:t>hink about something else  </a:t>
            </a:r>
          </a:p>
          <a:p>
            <a:r>
              <a:rPr lang="en-US" sz="4000" dirty="0">
                <a:solidFill>
                  <a:srgbClr val="FF0000"/>
                </a:solidFill>
              </a:rPr>
              <a:t>S</a:t>
            </a:r>
            <a:r>
              <a:rPr lang="en-US" sz="4000" dirty="0">
                <a:solidFill>
                  <a:srgbClr val="00B050"/>
                </a:solidFill>
              </a:rPr>
              <a:t>ensations</a:t>
            </a:r>
          </a:p>
        </p:txBody>
      </p:sp>
    </p:spTree>
    <p:extLst>
      <p:ext uri="{BB962C8B-B14F-4D97-AF65-F5344CB8AC3E}">
        <p14:creationId xmlns:p14="http://schemas.microsoft.com/office/powerpoint/2010/main" val="4175859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12837" y="838200"/>
            <a:ext cx="6918325" cy="5181600"/>
          </a:xfrm>
        </p:spPr>
      </p:pic>
    </p:spTree>
    <p:extLst>
      <p:ext uri="{BB962C8B-B14F-4D97-AF65-F5344CB8AC3E}">
        <p14:creationId xmlns:p14="http://schemas.microsoft.com/office/powerpoint/2010/main" val="159836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t>THE LONG TERM RISKS OF CARING</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71005" y="2579684"/>
            <a:ext cx="3474148" cy="2474014"/>
          </a:xfrm>
        </p:spPr>
      </p:pic>
      <p:sp>
        <p:nvSpPr>
          <p:cNvPr id="6" name="Text Placeholder 5"/>
          <p:cNvSpPr>
            <a:spLocks noGrp="1"/>
          </p:cNvSpPr>
          <p:nvPr>
            <p:ph sz="half" idx="2"/>
          </p:nvPr>
        </p:nvSpPr>
        <p:spPr>
          <a:xfrm>
            <a:off x="4645152" y="2487168"/>
            <a:ext cx="3337560" cy="3151632"/>
          </a:xfrm>
        </p:spPr>
        <p:txBody>
          <a:bodyPr>
            <a:normAutofit/>
          </a:bodyPr>
          <a:lstStyle/>
          <a:p>
            <a:r>
              <a:rPr lang="en-US" sz="3200" dirty="0"/>
              <a:t>Burnout</a:t>
            </a:r>
          </a:p>
          <a:p>
            <a:r>
              <a:rPr lang="en-US" sz="3200" dirty="0"/>
              <a:t>Vicarious Trauma </a:t>
            </a:r>
          </a:p>
          <a:p>
            <a:r>
              <a:rPr lang="en-US" sz="3200" dirty="0"/>
              <a:t>Compassion Fatigue</a:t>
            </a:r>
          </a:p>
        </p:txBody>
      </p:sp>
    </p:spTree>
    <p:extLst>
      <p:ext uri="{BB962C8B-B14F-4D97-AF65-F5344CB8AC3E}">
        <p14:creationId xmlns:p14="http://schemas.microsoft.com/office/powerpoint/2010/main" val="253351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137585"/>
          </a:xfrm>
        </p:spPr>
        <p:txBody>
          <a:bodyPr>
            <a:normAutofit fontScale="90000"/>
          </a:bodyPr>
          <a:lstStyle/>
          <a:p>
            <a:endParaRPr lang="en-US" dirty="0"/>
          </a:p>
        </p:txBody>
      </p:sp>
      <p:pic>
        <p:nvPicPr>
          <p:cNvPr id="7" name="Content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1147" b="11147"/>
          <a:stretch>
            <a:fillRect/>
          </a:stretch>
        </p:blipFill>
        <p:spPr/>
      </p:pic>
      <p:sp>
        <p:nvSpPr>
          <p:cNvPr id="5" name="Content Placeholder 4"/>
          <p:cNvSpPr>
            <a:spLocks noGrp="1"/>
          </p:cNvSpPr>
          <p:nvPr>
            <p:ph type="body" sz="half" idx="2"/>
          </p:nvPr>
        </p:nvSpPr>
        <p:spPr>
          <a:xfrm>
            <a:off x="1176866" y="4815416"/>
            <a:ext cx="6798734" cy="1060450"/>
          </a:xfrm>
        </p:spPr>
        <p:txBody>
          <a:bodyPr>
            <a:normAutofit fontScale="47500" lnSpcReduction="20000"/>
          </a:bodyPr>
          <a:lstStyle/>
          <a:p>
            <a:pPr marL="0" indent="0" algn="ctr">
              <a:buNone/>
            </a:pPr>
            <a:r>
              <a:rPr lang="en-US" sz="5900" dirty="0"/>
              <a:t>BURNOUT – Dread the work, feel unsatisfied, don’t feel like talking to people about it. Going through the motions.  Lost the joy of it. </a:t>
            </a:r>
          </a:p>
          <a:p>
            <a:endParaRPr lang="en-US" dirty="0"/>
          </a:p>
        </p:txBody>
      </p:sp>
    </p:spTree>
    <p:extLst>
      <p:ext uri="{BB962C8B-B14F-4D97-AF65-F5344CB8AC3E}">
        <p14:creationId xmlns:p14="http://schemas.microsoft.com/office/powerpoint/2010/main" val="72388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Vicarious Trauma </a:t>
            </a:r>
          </a:p>
        </p:txBody>
      </p:sp>
      <p:sp>
        <p:nvSpPr>
          <p:cNvPr id="5" name="Content Placeholder 4"/>
          <p:cNvSpPr>
            <a:spLocks noGrp="1"/>
          </p:cNvSpPr>
          <p:nvPr>
            <p:ph sz="half" idx="1"/>
          </p:nvPr>
        </p:nvSpPr>
        <p:spPr/>
        <p:txBody>
          <a:bodyPr>
            <a:normAutofit/>
          </a:bodyPr>
          <a:lstStyle/>
          <a:p>
            <a:pPr marL="0" indent="0" algn="ctr">
              <a:buNone/>
            </a:pPr>
            <a:r>
              <a:rPr lang="en-US" sz="4400" dirty="0"/>
              <a:t>Because we don’t wear emotional </a:t>
            </a:r>
            <a:r>
              <a:rPr lang="en-US" sz="4400" dirty="0" err="1"/>
              <a:t>haz</a:t>
            </a:r>
            <a:r>
              <a:rPr lang="en-US" sz="4400" dirty="0"/>
              <a:t>-mat suits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314625">
            <a:off x="5004141" y="2023122"/>
            <a:ext cx="2774950" cy="4149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3440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5337"/>
            <a:ext cx="8077199" cy="1142063"/>
          </a:xfrm>
        </p:spPr>
        <p:txBody>
          <a:bodyPr>
            <a:noAutofit/>
          </a:bodyPr>
          <a:lstStyle/>
          <a:p>
            <a:r>
              <a:rPr lang="en-US" sz="4800" dirty="0"/>
              <a:t>Compassion Fatigue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438400"/>
            <a:ext cx="3910301" cy="3483412"/>
          </a:xfrm>
          <a:prstGeom prst="rect">
            <a:avLst/>
          </a:prstGeom>
        </p:spPr>
      </p:pic>
    </p:spTree>
    <p:extLst>
      <p:ext uri="{BB962C8B-B14F-4D97-AF65-F5344CB8AC3E}">
        <p14:creationId xmlns:p14="http://schemas.microsoft.com/office/powerpoint/2010/main" val="1551053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6866" y="915337"/>
            <a:ext cx="6798734" cy="1218263"/>
          </a:xfrm>
        </p:spPr>
        <p:txBody>
          <a:bodyPr>
            <a:noAutofit/>
          </a:bodyPr>
          <a:lstStyle/>
          <a:p>
            <a:r>
              <a:rPr lang="en-US" sz="4800" dirty="0"/>
              <a:t>Compassion Fatigue</a:t>
            </a:r>
            <a:br>
              <a:rPr lang="en-US" sz="4800" dirty="0"/>
            </a:br>
            <a:endParaRPr lang="en-US" sz="4800" dirty="0"/>
          </a:p>
        </p:txBody>
      </p:sp>
      <p:sp>
        <p:nvSpPr>
          <p:cNvPr id="10" name="Content Placeholder 9"/>
          <p:cNvSpPr>
            <a:spLocks noGrp="1"/>
          </p:cNvSpPr>
          <p:nvPr>
            <p:ph sz="half" idx="1"/>
          </p:nvPr>
        </p:nvSpPr>
        <p:spPr>
          <a:xfrm>
            <a:off x="676654" y="2286000"/>
            <a:ext cx="3284967" cy="3886200"/>
          </a:xfrm>
        </p:spPr>
        <p:txBody>
          <a:bodyPr>
            <a:noAutofit/>
          </a:bodyPr>
          <a:lstStyle/>
          <a:p>
            <a:pPr marL="0" indent="0" algn="ctr">
              <a:buNone/>
            </a:pPr>
            <a:r>
              <a:rPr lang="en-US" sz="3200" dirty="0"/>
              <a:t>The ability to feel and care for others becomes eroded through exhaustion of the ability to be compassionate.</a:t>
            </a:r>
          </a:p>
        </p:txBody>
      </p:sp>
      <p:pic>
        <p:nvPicPr>
          <p:cNvPr id="12" name="Content Placeholder 11"/>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p:blipFill>
        <p:spPr>
          <a:xfrm>
            <a:off x="4232572" y="2438400"/>
            <a:ext cx="3824660" cy="2868495"/>
          </a:xfrm>
        </p:spPr>
      </p:pic>
    </p:spTree>
    <p:extLst>
      <p:ext uri="{BB962C8B-B14F-4D97-AF65-F5344CB8AC3E}">
        <p14:creationId xmlns:p14="http://schemas.microsoft.com/office/powerpoint/2010/main" val="614974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C7CB64-CC05-4354-A307-45D2BD428CB2}"/>
              </a:ext>
            </a:extLst>
          </p:cNvPr>
          <p:cNvSpPr/>
          <p:nvPr/>
        </p:nvSpPr>
        <p:spPr>
          <a:xfrm>
            <a:off x="1371600" y="1066800"/>
            <a:ext cx="6858000" cy="3970318"/>
          </a:xfrm>
          <a:prstGeom prst="rect">
            <a:avLst/>
          </a:prstGeom>
        </p:spPr>
        <p:txBody>
          <a:bodyPr wrap="square">
            <a:spAutoFit/>
          </a:bodyPr>
          <a:lstStyle/>
          <a:p>
            <a:r>
              <a:rPr lang="en-US" sz="3600" dirty="0">
                <a:solidFill>
                  <a:schemeClr val="accent1">
                    <a:lumMod val="50000"/>
                  </a:schemeClr>
                </a:solidFill>
                <a:latin typeface="Open Sans Condensed"/>
              </a:rPr>
              <a:t>“It is not that we have too little time to do all the things we need to do, it is that we feel the need to do too many things in the time we have.”</a:t>
            </a:r>
          </a:p>
          <a:p>
            <a:endParaRPr lang="en-US" sz="3600" dirty="0">
              <a:solidFill>
                <a:schemeClr val="accent1">
                  <a:lumMod val="50000"/>
                </a:schemeClr>
              </a:solidFill>
              <a:latin typeface="Open Sans Condensed"/>
            </a:endParaRPr>
          </a:p>
          <a:p>
            <a:r>
              <a:rPr lang="en-US" sz="3600" dirty="0">
                <a:solidFill>
                  <a:schemeClr val="accent1">
                    <a:lumMod val="50000"/>
                  </a:schemeClr>
                </a:solidFill>
                <a:latin typeface="Open Sans Condensed"/>
              </a:rPr>
              <a:t>— Gary W. </a:t>
            </a:r>
            <a:endParaRPr lang="en-US" sz="3600" b="0" i="0" dirty="0">
              <a:solidFill>
                <a:schemeClr val="accent1">
                  <a:lumMod val="50000"/>
                </a:schemeClr>
              </a:solidFill>
              <a:effectLst/>
              <a:latin typeface="Open Sans Condensed"/>
            </a:endParaRPr>
          </a:p>
        </p:txBody>
      </p:sp>
    </p:spTree>
    <p:extLst>
      <p:ext uri="{BB962C8B-B14F-4D97-AF65-F5344CB8AC3E}">
        <p14:creationId xmlns:p14="http://schemas.microsoft.com/office/powerpoint/2010/main" val="2073462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A8999-101E-45C4-807B-D3904344ED93}"/>
              </a:ext>
            </a:extLst>
          </p:cNvPr>
          <p:cNvSpPr>
            <a:spLocks noGrp="1"/>
          </p:cNvSpPr>
          <p:nvPr>
            <p:ph type="ctrTitle"/>
          </p:nvPr>
        </p:nvSpPr>
        <p:spPr/>
        <p:txBody>
          <a:bodyPr/>
          <a:lstStyle/>
          <a:p>
            <a:r>
              <a:rPr lang="en-US" dirty="0"/>
              <a:t>Fact or Fiction ?  </a:t>
            </a:r>
          </a:p>
        </p:txBody>
      </p:sp>
      <p:sp>
        <p:nvSpPr>
          <p:cNvPr id="3" name="Subtitle 2">
            <a:extLst>
              <a:ext uri="{FF2B5EF4-FFF2-40B4-BE49-F238E27FC236}">
                <a16:creationId xmlns:a16="http://schemas.microsoft.com/office/drawing/2014/main" id="{AC4F2EE5-B6D3-4FB1-89C5-E3DCE5C30977}"/>
              </a:ext>
            </a:extLst>
          </p:cNvPr>
          <p:cNvSpPr>
            <a:spLocks noGrp="1"/>
          </p:cNvSpPr>
          <p:nvPr>
            <p:ph type="subTitle" idx="1"/>
          </p:nvPr>
        </p:nvSpPr>
        <p:spPr/>
        <p:txBody>
          <a:bodyPr>
            <a:noAutofit/>
          </a:bodyPr>
          <a:lstStyle/>
          <a:p>
            <a:r>
              <a:rPr lang="en-US" sz="3200" dirty="0"/>
              <a:t>You should be able to handle everything all the time without needing anyone or anything </a:t>
            </a:r>
          </a:p>
        </p:txBody>
      </p:sp>
    </p:spTree>
    <p:extLst>
      <p:ext uri="{BB962C8B-B14F-4D97-AF65-F5344CB8AC3E}">
        <p14:creationId xmlns:p14="http://schemas.microsoft.com/office/powerpoint/2010/main" val="3135637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661ED412-3EC3-407F-BF41-0FBCCE15DAD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47800" y="1905000"/>
            <a:ext cx="5715000" cy="2857500"/>
          </a:xfrm>
        </p:spPr>
      </p:pic>
    </p:spTree>
    <p:extLst>
      <p:ext uri="{BB962C8B-B14F-4D97-AF65-F5344CB8AC3E}">
        <p14:creationId xmlns:p14="http://schemas.microsoft.com/office/powerpoint/2010/main" val="321692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F07EFD-1689-4022-88DC-41177A1C768D}"/>
              </a:ext>
            </a:extLst>
          </p:cNvPr>
          <p:cNvPicPr>
            <a:picLocks noChangeAspect="1"/>
          </p:cNvPicPr>
          <p:nvPr/>
        </p:nvPicPr>
        <p:blipFill rotWithShape="1">
          <a:blip r:embed="rId2">
            <a:extLst>
              <a:ext uri="{28A0092B-C50C-407E-A947-70E740481C1C}">
                <a14:useLocalDpi xmlns:a14="http://schemas.microsoft.com/office/drawing/2010/main" val="0"/>
              </a:ext>
            </a:extLst>
          </a:blip>
          <a:srcRect r="579" b="17091"/>
          <a:stretch/>
        </p:blipFill>
        <p:spPr>
          <a:xfrm>
            <a:off x="586205" y="685800"/>
            <a:ext cx="7971590" cy="5105400"/>
          </a:xfrm>
          <a:prstGeom prst="rect">
            <a:avLst/>
          </a:prstGeom>
          <a:ln>
            <a:noFill/>
          </a:ln>
          <a:effectLst>
            <a:softEdge rad="112500"/>
          </a:effectLst>
        </p:spPr>
      </p:pic>
    </p:spTree>
    <p:extLst>
      <p:ext uri="{BB962C8B-B14F-4D97-AF65-F5344CB8AC3E}">
        <p14:creationId xmlns:p14="http://schemas.microsoft.com/office/powerpoint/2010/main" val="454578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663"/>
            <a:ext cx="2536798" cy="1777471"/>
          </a:xfrm>
        </p:spPr>
        <p:txBody>
          <a:bodyPr>
            <a:normAutofit/>
          </a:bodyPr>
          <a:lstStyle/>
          <a:p>
            <a:r>
              <a:rPr lang="en-US" dirty="0"/>
              <a:t>As heroic as you all are…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0226" y="987425"/>
            <a:ext cx="3144274" cy="4873625"/>
          </a:xfrm>
        </p:spPr>
      </p:pic>
      <p:sp>
        <p:nvSpPr>
          <p:cNvPr id="5" name="Text Placeholder 4"/>
          <p:cNvSpPr>
            <a:spLocks noGrp="1"/>
          </p:cNvSpPr>
          <p:nvPr>
            <p:ph type="body" sz="half" idx="2"/>
          </p:nvPr>
        </p:nvSpPr>
        <p:spPr>
          <a:xfrm>
            <a:off x="838200" y="2971800"/>
            <a:ext cx="3429000" cy="2903538"/>
          </a:xfrm>
        </p:spPr>
        <p:txBody>
          <a:bodyPr>
            <a:noAutofit/>
          </a:bodyPr>
          <a:lstStyle/>
          <a:p>
            <a:r>
              <a:rPr lang="en-US" sz="3200" dirty="0">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50800" dist="38100" dir="2700000" algn="tl" rotWithShape="0">
                    <a:srgbClr val="C00000">
                      <a:alpha val="40000"/>
                    </a:srgbClr>
                  </a:outerShdw>
                </a:effectLst>
                <a:latin typeface="Impact" panose="020B0806030902050204" pitchFamily="34" charset="0"/>
              </a:rPr>
              <a:t>Just because we can do anything, it doesn’t mean we can do everything!</a:t>
            </a:r>
          </a:p>
        </p:txBody>
      </p:sp>
    </p:spTree>
    <p:extLst>
      <p:ext uri="{BB962C8B-B14F-4D97-AF65-F5344CB8AC3E}">
        <p14:creationId xmlns:p14="http://schemas.microsoft.com/office/powerpoint/2010/main" val="1894523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149B-F951-406C-AAD4-A3B6275A98CE}"/>
              </a:ext>
            </a:extLst>
          </p:cNvPr>
          <p:cNvSpPr>
            <a:spLocks noGrp="1"/>
          </p:cNvSpPr>
          <p:nvPr>
            <p:ph type="title"/>
          </p:nvPr>
        </p:nvSpPr>
        <p:spPr>
          <a:xfrm>
            <a:off x="533400" y="1676400"/>
            <a:ext cx="7772400" cy="685800"/>
          </a:xfrm>
        </p:spPr>
        <p:txBody>
          <a:bodyPr>
            <a:normAutofit fontScale="90000"/>
          </a:bodyPr>
          <a:lstStyle/>
          <a:p>
            <a:r>
              <a:rPr lang="en-US" dirty="0"/>
              <a:t>Rescuing can feel good. </a:t>
            </a:r>
            <a:br>
              <a:rPr lang="en-US" dirty="0"/>
            </a:br>
            <a:r>
              <a:rPr lang="en-US" dirty="0"/>
              <a:t> Beware of the Risk of Hoarding</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29BC6424-6668-4780-8696-4E4F7513B3BF}"/>
              </a:ext>
            </a:extLst>
          </p:cNvPr>
          <p:cNvSpPr>
            <a:spLocks noGrp="1"/>
          </p:cNvSpPr>
          <p:nvPr>
            <p:ph sz="half" idx="1"/>
          </p:nvPr>
        </p:nvSpPr>
        <p:spPr>
          <a:xfrm>
            <a:off x="628650" y="2362199"/>
            <a:ext cx="3886200" cy="3814763"/>
          </a:xfrm>
        </p:spPr>
        <p:txBody>
          <a:bodyPr/>
          <a:lstStyle/>
          <a:p>
            <a:r>
              <a:rPr lang="en-US" dirty="0"/>
              <a:t>Be Realistic </a:t>
            </a:r>
          </a:p>
          <a:p>
            <a:r>
              <a:rPr lang="en-US" dirty="0"/>
              <a:t>Avoid Isolation </a:t>
            </a:r>
          </a:p>
          <a:p>
            <a:r>
              <a:rPr lang="en-US" dirty="0"/>
              <a:t>Trust Other People </a:t>
            </a:r>
          </a:p>
          <a:p>
            <a:r>
              <a:rPr lang="en-US" dirty="0"/>
              <a:t>Know when to say when </a:t>
            </a:r>
          </a:p>
          <a:p>
            <a:r>
              <a:rPr lang="en-US" dirty="0"/>
              <a:t>Seek mental health care when needed</a:t>
            </a:r>
          </a:p>
          <a:p>
            <a:endParaRPr lang="en-US" dirty="0"/>
          </a:p>
        </p:txBody>
      </p:sp>
      <p:pic>
        <p:nvPicPr>
          <p:cNvPr id="6" name="Content Placeholder 5">
            <a:extLst>
              <a:ext uri="{FF2B5EF4-FFF2-40B4-BE49-F238E27FC236}">
                <a16:creationId xmlns:a16="http://schemas.microsoft.com/office/drawing/2014/main" id="{FC376564-D8F9-49BF-9500-2092A2C05EE1}"/>
              </a:ext>
            </a:extLst>
          </p:cNvPr>
          <p:cNvPicPr>
            <a:picLocks noGrp="1" noChangeAspect="1"/>
          </p:cNvPicPr>
          <p:nvPr>
            <p:ph sz="half" idx="2"/>
          </p:nvPr>
        </p:nvPicPr>
        <p:blipFill>
          <a:blip r:embed="rId2"/>
          <a:stretch>
            <a:fillRect/>
          </a:stretch>
        </p:blipFill>
        <p:spPr>
          <a:xfrm>
            <a:off x="4572000" y="2411895"/>
            <a:ext cx="3336925" cy="2502693"/>
          </a:xfrm>
          <a:prstGeom prst="rect">
            <a:avLst/>
          </a:prstGeom>
        </p:spPr>
      </p:pic>
    </p:spTree>
    <p:extLst>
      <p:ext uri="{BB962C8B-B14F-4D97-AF65-F5344CB8AC3E}">
        <p14:creationId xmlns:p14="http://schemas.microsoft.com/office/powerpoint/2010/main" val="2079144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9841" y="1388534"/>
            <a:ext cx="3083822" cy="1507066"/>
          </a:xfrm>
        </p:spPr>
        <p:txBody>
          <a:bodyPr>
            <a:noAutofit/>
          </a:bodyPr>
          <a:lstStyle/>
          <a:p>
            <a:r>
              <a:rPr lang="en-US" sz="3200" dirty="0"/>
              <a:t>Self-destructive coping</a:t>
            </a:r>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0289" y="1703909"/>
            <a:ext cx="4594463" cy="3450181"/>
          </a:xfrm>
        </p:spPr>
      </p:pic>
      <p:sp>
        <p:nvSpPr>
          <p:cNvPr id="12" name="Text Placeholder 11"/>
          <p:cNvSpPr>
            <a:spLocks noGrp="1"/>
          </p:cNvSpPr>
          <p:nvPr>
            <p:ph type="body" sz="half" idx="2"/>
          </p:nvPr>
        </p:nvSpPr>
        <p:spPr>
          <a:xfrm>
            <a:off x="629841" y="3124200"/>
            <a:ext cx="2949178" cy="2744788"/>
          </a:xfrm>
        </p:spPr>
        <p:txBody>
          <a:bodyPr>
            <a:normAutofit/>
          </a:bodyPr>
          <a:lstStyle/>
          <a:p>
            <a:r>
              <a:rPr lang="en-US" sz="3200" dirty="0"/>
              <a:t>Using drugs, alcohol or unhealthy food to cope </a:t>
            </a:r>
          </a:p>
        </p:txBody>
      </p:sp>
    </p:spTree>
    <p:extLst>
      <p:ext uri="{BB962C8B-B14F-4D97-AF65-F5344CB8AC3E}">
        <p14:creationId xmlns:p14="http://schemas.microsoft.com/office/powerpoint/2010/main" val="248807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Self-Care: it is a thing!</a:t>
            </a:r>
          </a:p>
        </p:txBody>
      </p:sp>
      <p:sp>
        <p:nvSpPr>
          <p:cNvPr id="4" name="Content Placeholder 3"/>
          <p:cNvSpPr>
            <a:spLocks noGrp="1"/>
          </p:cNvSpPr>
          <p:nvPr>
            <p:ph idx="1"/>
          </p:nvPr>
        </p:nvSpPr>
        <p:spPr/>
        <p:txBody>
          <a:bodyPr>
            <a:normAutofit/>
          </a:bodyPr>
          <a:lstStyle/>
          <a:p>
            <a:pPr marL="0" indent="0" algn="ctr">
              <a:buNone/>
            </a:pPr>
            <a:r>
              <a:rPr lang="en-US" sz="3200" dirty="0"/>
              <a:t>Self-care is attending to your health and well-being</a:t>
            </a:r>
          </a:p>
          <a:p>
            <a:pPr marL="0" indent="0" algn="ctr">
              <a:buNone/>
            </a:pPr>
            <a:r>
              <a:rPr lang="en-US" sz="3200" dirty="0"/>
              <a:t>It is NOT selfish, it is essential </a:t>
            </a:r>
          </a:p>
          <a:p>
            <a:pPr marL="0" indent="0">
              <a:buNone/>
            </a:pPr>
            <a:endParaRPr lang="en-US" dirty="0"/>
          </a:p>
        </p:txBody>
      </p:sp>
    </p:spTree>
    <p:extLst>
      <p:ext uri="{BB962C8B-B14F-4D97-AF65-F5344CB8AC3E}">
        <p14:creationId xmlns:p14="http://schemas.microsoft.com/office/powerpoint/2010/main" val="206272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5" y="1067737"/>
            <a:ext cx="6798734" cy="1303867"/>
          </a:xfrm>
        </p:spPr>
        <p:txBody>
          <a:bodyPr>
            <a:normAutofit/>
          </a:bodyPr>
          <a:lstStyle/>
          <a:p>
            <a:r>
              <a:rPr lang="en-US" dirty="0">
                <a:solidFill>
                  <a:schemeClr val="tx1">
                    <a:lumMod val="95000"/>
                    <a:lumOff val="5000"/>
                  </a:schemeClr>
                </a:solidFill>
              </a:rPr>
              <a:t>You cannot pour from an empty cup</a:t>
            </a:r>
            <a:br>
              <a:rPr lang="en-US" dirty="0">
                <a:solidFill>
                  <a:schemeClr val="tx1">
                    <a:lumMod val="95000"/>
                    <a:lumOff val="5000"/>
                  </a:schemeClr>
                </a:solidFill>
              </a:rPr>
            </a:br>
            <a:endParaRPr lang="en-US" dirty="0">
              <a:solidFill>
                <a:schemeClr val="tx1">
                  <a:lumMod val="95000"/>
                  <a:lumOff val="5000"/>
                </a:schemeClr>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496" y="1825625"/>
            <a:ext cx="6527007" cy="4351338"/>
          </a:xfrm>
        </p:spPr>
      </p:pic>
    </p:spTree>
    <p:extLst>
      <p:ext uri="{BB962C8B-B14F-4D97-AF65-F5344CB8AC3E}">
        <p14:creationId xmlns:p14="http://schemas.microsoft.com/office/powerpoint/2010/main" val="2038469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762000"/>
            <a:ext cx="7162800" cy="5410200"/>
          </a:xfrm>
        </p:spPr>
        <p:txBody>
          <a:bodyPr>
            <a:normAutofit/>
          </a:bodyPr>
          <a:lstStyle/>
          <a:p>
            <a:br>
              <a:rPr lang="en-US" i="1" dirty="0">
                <a:solidFill>
                  <a:schemeClr val="tx2">
                    <a:lumMod val="50000"/>
                  </a:schemeClr>
                </a:solidFill>
              </a:rPr>
            </a:br>
            <a:r>
              <a:rPr lang="en-US" i="1" dirty="0">
                <a:solidFill>
                  <a:schemeClr val="tx2">
                    <a:lumMod val="50000"/>
                  </a:schemeClr>
                </a:solidFill>
              </a:rPr>
              <a:t>The part where people might imagine they don’t have the </a:t>
            </a:r>
            <a:br>
              <a:rPr lang="en-US" i="1" dirty="0">
                <a:solidFill>
                  <a:schemeClr val="tx2">
                    <a:lumMod val="50000"/>
                  </a:schemeClr>
                </a:solidFill>
              </a:rPr>
            </a:br>
            <a:r>
              <a:rPr lang="en-US" i="1" dirty="0">
                <a:solidFill>
                  <a:schemeClr val="tx2">
                    <a:lumMod val="50000"/>
                  </a:schemeClr>
                </a:solidFill>
              </a:rPr>
              <a:t>TIME</a:t>
            </a:r>
            <a:br>
              <a:rPr lang="en-US" i="1" dirty="0">
                <a:solidFill>
                  <a:schemeClr val="tx2">
                    <a:lumMod val="50000"/>
                  </a:schemeClr>
                </a:solidFill>
              </a:rPr>
            </a:br>
            <a:r>
              <a:rPr lang="en-US" i="1" dirty="0">
                <a:solidFill>
                  <a:schemeClr val="tx2">
                    <a:lumMod val="50000"/>
                  </a:schemeClr>
                </a:solidFill>
              </a:rPr>
              <a:t>MONEY</a:t>
            </a:r>
            <a:br>
              <a:rPr lang="en-US" i="1" dirty="0">
                <a:solidFill>
                  <a:schemeClr val="tx2">
                    <a:lumMod val="50000"/>
                  </a:schemeClr>
                </a:solidFill>
              </a:rPr>
            </a:br>
            <a:r>
              <a:rPr lang="en-US" i="1" dirty="0">
                <a:solidFill>
                  <a:schemeClr val="tx2">
                    <a:lumMod val="50000"/>
                  </a:schemeClr>
                </a:solidFill>
              </a:rPr>
              <a:t>ENERGY </a:t>
            </a:r>
            <a:br>
              <a:rPr lang="en-US" i="1" dirty="0">
                <a:solidFill>
                  <a:schemeClr val="tx2">
                    <a:lumMod val="50000"/>
                  </a:schemeClr>
                </a:solidFill>
              </a:rPr>
            </a:br>
            <a:r>
              <a:rPr lang="en-US" i="1" dirty="0">
                <a:solidFill>
                  <a:schemeClr val="tx2">
                    <a:lumMod val="50000"/>
                  </a:schemeClr>
                </a:solidFill>
              </a:rPr>
              <a:t>or</a:t>
            </a:r>
            <a:br>
              <a:rPr lang="en-US" i="1" dirty="0">
                <a:solidFill>
                  <a:schemeClr val="tx2">
                    <a:lumMod val="50000"/>
                  </a:schemeClr>
                </a:solidFill>
              </a:rPr>
            </a:br>
            <a:r>
              <a:rPr lang="en-US" i="1" dirty="0">
                <a:solidFill>
                  <a:schemeClr val="tx2">
                    <a:lumMod val="50000"/>
                  </a:schemeClr>
                </a:solidFill>
              </a:rPr>
              <a:t>RIGHT to take care of themselves </a:t>
            </a:r>
          </a:p>
        </p:txBody>
      </p:sp>
    </p:spTree>
    <p:extLst>
      <p:ext uri="{BB962C8B-B14F-4D97-AF65-F5344CB8AC3E}">
        <p14:creationId xmlns:p14="http://schemas.microsoft.com/office/powerpoint/2010/main" val="288335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382F1D9-CF33-4A41-A12B-EF36B7A08A7E}"/>
              </a:ext>
            </a:extLst>
          </p:cNvPr>
          <p:cNvSpPr>
            <a:spLocks noGrp="1"/>
          </p:cNvSpPr>
          <p:nvPr>
            <p:ph type="title"/>
          </p:nvPr>
        </p:nvSpPr>
        <p:spPr>
          <a:xfrm>
            <a:off x="1176865" y="914400"/>
            <a:ext cx="2536798" cy="2667000"/>
          </a:xfrm>
        </p:spPr>
        <p:txBody>
          <a:bodyPr>
            <a:normAutofit/>
          </a:bodyPr>
          <a:lstStyle/>
          <a:p>
            <a:r>
              <a:rPr lang="en-US" sz="3600" dirty="0"/>
              <a:t>Types of Self Care</a:t>
            </a:r>
            <a:br>
              <a:rPr lang="en-US" dirty="0"/>
            </a:br>
            <a:br>
              <a:rPr lang="en-US" dirty="0"/>
            </a:br>
            <a:endParaRPr lang="en-US" dirty="0"/>
          </a:p>
        </p:txBody>
      </p:sp>
      <p:pic>
        <p:nvPicPr>
          <p:cNvPr id="15" name="Content Placeholder 14">
            <a:extLst>
              <a:ext uri="{FF2B5EF4-FFF2-40B4-BE49-F238E27FC236}">
                <a16:creationId xmlns:a16="http://schemas.microsoft.com/office/drawing/2014/main" id="{EAE70F38-01B0-478D-AA9E-B3055CBA85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4239" y="987425"/>
            <a:ext cx="4436248" cy="4873625"/>
          </a:xfrm>
        </p:spPr>
      </p:pic>
      <p:sp>
        <p:nvSpPr>
          <p:cNvPr id="13" name="Text Placeholder 12">
            <a:extLst>
              <a:ext uri="{FF2B5EF4-FFF2-40B4-BE49-F238E27FC236}">
                <a16:creationId xmlns:a16="http://schemas.microsoft.com/office/drawing/2014/main" id="{85676D11-1F55-4A1E-A2EE-8A87C414E305}"/>
              </a:ext>
            </a:extLst>
          </p:cNvPr>
          <p:cNvSpPr>
            <a:spLocks noGrp="1"/>
          </p:cNvSpPr>
          <p:nvPr>
            <p:ph type="body" sz="half" idx="2"/>
          </p:nvPr>
        </p:nvSpPr>
        <p:spPr/>
        <p:txBody>
          <a:bodyPr>
            <a:normAutofit/>
          </a:bodyPr>
          <a:lstStyle/>
          <a:p>
            <a:endParaRPr lang="en-US" sz="3200" dirty="0"/>
          </a:p>
        </p:txBody>
      </p:sp>
    </p:spTree>
    <p:extLst>
      <p:ext uri="{BB962C8B-B14F-4D97-AF65-F5344CB8AC3E}">
        <p14:creationId xmlns:p14="http://schemas.microsoft.com/office/powerpoint/2010/main" val="2821358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66B9-7FC3-425D-923A-0D275EBBD555}"/>
              </a:ext>
            </a:extLst>
          </p:cNvPr>
          <p:cNvSpPr>
            <a:spLocks noGrp="1"/>
          </p:cNvSpPr>
          <p:nvPr>
            <p:ph type="title"/>
          </p:nvPr>
        </p:nvSpPr>
        <p:spPr/>
        <p:txBody>
          <a:bodyPr/>
          <a:lstStyle/>
          <a:p>
            <a:endParaRPr lang="en-US" dirty="0"/>
          </a:p>
        </p:txBody>
      </p:sp>
      <p:pic>
        <p:nvPicPr>
          <p:cNvPr id="9" name="Picture Placeholder 8">
            <a:extLst>
              <a:ext uri="{FF2B5EF4-FFF2-40B4-BE49-F238E27FC236}">
                <a16:creationId xmlns:a16="http://schemas.microsoft.com/office/drawing/2014/main" id="{682F3496-85F4-4EDB-A6AC-4B226A852183}"/>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883" b="7883"/>
          <a:stretch>
            <a:fillRect/>
          </a:stretch>
        </p:blipFill>
        <p:spPr/>
      </p:pic>
      <p:sp>
        <p:nvSpPr>
          <p:cNvPr id="4" name="Text Placeholder 3">
            <a:extLst>
              <a:ext uri="{FF2B5EF4-FFF2-40B4-BE49-F238E27FC236}">
                <a16:creationId xmlns:a16="http://schemas.microsoft.com/office/drawing/2014/main" id="{5B520F6E-439E-4297-8393-40123D482E7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50533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6864" y="685801"/>
            <a:ext cx="7052735" cy="914400"/>
          </a:xfrm>
        </p:spPr>
        <p:txBody>
          <a:bodyPr>
            <a:normAutofit/>
          </a:bodyPr>
          <a:lstStyle/>
          <a:p>
            <a:r>
              <a:rPr lang="en-US" sz="4800" dirty="0"/>
              <a:t>Physical Self Care</a:t>
            </a:r>
          </a:p>
        </p:txBody>
      </p:sp>
      <p:pic>
        <p:nvPicPr>
          <p:cNvPr id="8" name="Content Placeholder 7">
            <a:extLst>
              <a:ext uri="{FF2B5EF4-FFF2-40B4-BE49-F238E27FC236}">
                <a16:creationId xmlns:a16="http://schemas.microsoft.com/office/drawing/2014/main" id="{2AA191A1-E78D-4D96-A463-0037155EF748}"/>
              </a:ext>
            </a:extLst>
          </p:cNvPr>
          <p:cNvPicPr>
            <a:picLocks noGrp="1" noChangeAspect="1"/>
          </p:cNvPicPr>
          <p:nvPr>
            <p:ph idx="1"/>
          </p:nvPr>
        </p:nvPicPr>
        <p:blipFill>
          <a:blip r:embed="rId2"/>
          <a:stretch>
            <a:fillRect/>
          </a:stretch>
        </p:blipFill>
        <p:spPr>
          <a:xfrm>
            <a:off x="4096372" y="1600201"/>
            <a:ext cx="4177436" cy="3352799"/>
          </a:xfrm>
          <a:prstGeom prst="rect">
            <a:avLst/>
          </a:prstGeom>
        </p:spPr>
      </p:pic>
      <p:sp>
        <p:nvSpPr>
          <p:cNvPr id="2" name="Text Placeholder 1"/>
          <p:cNvSpPr>
            <a:spLocks noGrp="1"/>
          </p:cNvSpPr>
          <p:nvPr>
            <p:ph type="body" sz="half" idx="2"/>
          </p:nvPr>
        </p:nvSpPr>
        <p:spPr>
          <a:xfrm>
            <a:off x="533401" y="1600201"/>
            <a:ext cx="3586162" cy="1219199"/>
          </a:xfrm>
        </p:spPr>
        <p:txBody>
          <a:bodyPr>
            <a:noAutofit/>
          </a:bodyPr>
          <a:lstStyle/>
          <a:p>
            <a:pPr algn="l"/>
            <a:r>
              <a:rPr lang="en-US" sz="3600" dirty="0"/>
              <a:t>Eat Healthy Foods  </a:t>
            </a:r>
          </a:p>
          <a:p>
            <a:pPr algn="l"/>
            <a:r>
              <a:rPr lang="en-US" sz="3600" dirty="0"/>
              <a:t>Rest and sleep  </a:t>
            </a:r>
          </a:p>
          <a:p>
            <a:pPr algn="l"/>
            <a:r>
              <a:rPr lang="en-US" sz="3600" dirty="0"/>
              <a:t>Stretch often </a:t>
            </a:r>
          </a:p>
          <a:p>
            <a:pPr algn="l"/>
            <a:r>
              <a:rPr lang="en-US" sz="3600" dirty="0"/>
              <a:t>Exercise </a:t>
            </a:r>
          </a:p>
          <a:p>
            <a:pPr algn="l"/>
            <a:r>
              <a:rPr lang="en-US" sz="3600" dirty="0"/>
              <a:t>Bathe  </a:t>
            </a:r>
          </a:p>
        </p:txBody>
      </p:sp>
    </p:spTree>
    <p:extLst>
      <p:ext uri="{BB962C8B-B14F-4D97-AF65-F5344CB8AC3E}">
        <p14:creationId xmlns:p14="http://schemas.microsoft.com/office/powerpoint/2010/main" val="291270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5" y="1447800"/>
            <a:ext cx="3632202" cy="2743200"/>
          </a:xfrm>
        </p:spPr>
        <p:txBody>
          <a:bodyPr>
            <a:noAutofit/>
          </a:bodyPr>
          <a:lstStyle/>
          <a:p>
            <a:r>
              <a:rPr lang="en-US" sz="3200" dirty="0"/>
              <a:t>If you want to be a better rehabber try to get enough sleep!</a:t>
            </a:r>
            <a:br>
              <a:rPr lang="en-US" sz="3200" dirty="0"/>
            </a:br>
            <a:r>
              <a:rPr lang="en-US" sz="3200" dirty="0"/>
              <a:t>Seriously. </a:t>
            </a:r>
            <a:br>
              <a:rPr lang="en-US" sz="3200" dirty="0"/>
            </a:br>
            <a:endParaRPr lang="en-US" sz="32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307" b="307"/>
          <a:stretch>
            <a:fillRect/>
          </a:stretch>
        </p:blipFill>
        <p:spPr>
          <a:xfrm>
            <a:off x="5017647" y="1981200"/>
            <a:ext cx="3560578" cy="3748619"/>
          </a:xfrm>
        </p:spPr>
      </p:pic>
      <p:sp>
        <p:nvSpPr>
          <p:cNvPr id="4" name="Text Placeholder 3"/>
          <p:cNvSpPr>
            <a:spLocks noGrp="1"/>
          </p:cNvSpPr>
          <p:nvPr>
            <p:ph type="body" sz="half" idx="2"/>
          </p:nvPr>
        </p:nvSpPr>
        <p:spPr>
          <a:xfrm>
            <a:off x="1176865" y="4953000"/>
            <a:ext cx="3632201" cy="131232"/>
          </a:xfrm>
        </p:spPr>
        <p:txBody>
          <a:bodyPr>
            <a:noAutofit/>
          </a:bodyPr>
          <a:lstStyle/>
          <a:p>
            <a:endParaRPr lang="en-US" sz="3600" dirty="0"/>
          </a:p>
        </p:txBody>
      </p:sp>
    </p:spTree>
    <p:extLst>
      <p:ext uri="{BB962C8B-B14F-4D97-AF65-F5344CB8AC3E}">
        <p14:creationId xmlns:p14="http://schemas.microsoft.com/office/powerpoint/2010/main" val="259987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180D-2A7A-4E2E-8EAB-2753AEEA66B5}"/>
              </a:ext>
            </a:extLst>
          </p:cNvPr>
          <p:cNvSpPr>
            <a:spLocks noGrp="1"/>
          </p:cNvSpPr>
          <p:nvPr>
            <p:ph type="title"/>
          </p:nvPr>
        </p:nvSpPr>
        <p:spPr>
          <a:xfrm>
            <a:off x="1600200" y="762000"/>
            <a:ext cx="6375400" cy="1295400"/>
          </a:xfrm>
        </p:spPr>
        <p:txBody>
          <a:bodyPr/>
          <a:lstStyle/>
          <a:p>
            <a:r>
              <a:rPr lang="en-US" dirty="0"/>
              <a:t>The Myth </a:t>
            </a:r>
          </a:p>
        </p:txBody>
      </p:sp>
      <p:pic>
        <p:nvPicPr>
          <p:cNvPr id="8" name="Content Placeholder 7">
            <a:extLst>
              <a:ext uri="{FF2B5EF4-FFF2-40B4-BE49-F238E27FC236}">
                <a16:creationId xmlns:a16="http://schemas.microsoft.com/office/drawing/2014/main" id="{0F359D9D-C85B-47F8-9C3E-8891F116478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0" y="177279"/>
            <a:ext cx="3124200" cy="2972871"/>
          </a:xfrm>
        </p:spPr>
      </p:pic>
      <p:pic>
        <p:nvPicPr>
          <p:cNvPr id="10" name="Content Placeholder 9">
            <a:extLst>
              <a:ext uri="{FF2B5EF4-FFF2-40B4-BE49-F238E27FC236}">
                <a16:creationId xmlns:a16="http://schemas.microsoft.com/office/drawing/2014/main" id="{5AC6A532-805C-4164-BCE2-1D6AC02FC9B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47800" y="3202608"/>
            <a:ext cx="6248400" cy="3478113"/>
          </a:xfrm>
          <a:prstGeom prst="rect">
            <a:avLst/>
          </a:prstGeom>
        </p:spPr>
      </p:pic>
    </p:spTree>
    <p:extLst>
      <p:ext uri="{BB962C8B-B14F-4D97-AF65-F5344CB8AC3E}">
        <p14:creationId xmlns:p14="http://schemas.microsoft.com/office/powerpoint/2010/main" val="839675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6866" y="915337"/>
            <a:ext cx="6798734" cy="989663"/>
          </a:xfrm>
        </p:spPr>
        <p:txBody>
          <a:bodyPr>
            <a:normAutofit fontScale="90000"/>
          </a:bodyPr>
          <a:lstStyle/>
          <a:p>
            <a:r>
              <a:rPr lang="en-US" dirty="0"/>
              <a:t>Psychological Self-Care:</a:t>
            </a:r>
            <a:br>
              <a:rPr lang="en-US"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673543"/>
            <a:ext cx="5562600" cy="3951764"/>
          </a:xfrm>
        </p:spPr>
      </p:pic>
    </p:spTree>
    <p:extLst>
      <p:ext uri="{BB962C8B-B14F-4D97-AF65-F5344CB8AC3E}">
        <p14:creationId xmlns:p14="http://schemas.microsoft.com/office/powerpoint/2010/main" val="981822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065863"/>
          </a:xfrm>
        </p:spPr>
        <p:txBody>
          <a:bodyPr>
            <a:normAutofit fontScale="90000"/>
          </a:bodyPr>
          <a:lstStyle/>
          <a:p>
            <a:r>
              <a:rPr lang="en-US" dirty="0"/>
              <a:t>Psychological Self-care:</a:t>
            </a:r>
            <a:br>
              <a:rPr lang="en-US" dirty="0"/>
            </a:br>
            <a:r>
              <a:rPr lang="en-US" sz="3600" dirty="0"/>
              <a:t>Make time for your hobbies and interests, learn something new. </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2641124"/>
            <a:ext cx="3886200" cy="2720340"/>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90259" y="2835434"/>
            <a:ext cx="2763982" cy="2331720"/>
          </a:xfrm>
        </p:spPr>
      </p:pic>
    </p:spTree>
    <p:extLst>
      <p:ext uri="{BB962C8B-B14F-4D97-AF65-F5344CB8AC3E}">
        <p14:creationId xmlns:p14="http://schemas.microsoft.com/office/powerpoint/2010/main" val="1822293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1741" b="21741"/>
          <a:stretch>
            <a:fillRect/>
          </a:stretch>
        </p:blipFill>
        <p:spPr/>
      </p:pic>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88017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6866" y="4648201"/>
            <a:ext cx="6798734" cy="533400"/>
          </a:xfrm>
        </p:spPr>
        <p:txBody>
          <a:bodyPr>
            <a:normAutofit/>
          </a:bodyPr>
          <a:lstStyle/>
          <a:p>
            <a:r>
              <a:rPr lang="en-US" dirty="0"/>
              <a:t>Be in the moment…</a:t>
            </a:r>
          </a:p>
        </p:txBody>
      </p:sp>
      <p:pic>
        <p:nvPicPr>
          <p:cNvPr id="12" name="Picture Placeholder 11"/>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400" b="18400"/>
          <a:stretch>
            <a:fillRect/>
          </a:stretch>
        </p:blipFill>
        <p:spPr/>
      </p:pic>
      <p:sp>
        <p:nvSpPr>
          <p:cNvPr id="11" name="Text Placeholder 10"/>
          <p:cNvSpPr>
            <a:spLocks noGrp="1"/>
          </p:cNvSpPr>
          <p:nvPr>
            <p:ph type="body" sz="half" idx="2"/>
          </p:nvPr>
        </p:nvSpPr>
        <p:spPr/>
        <p:txBody>
          <a:bodyPr/>
          <a:lstStyle/>
          <a:p>
            <a:r>
              <a:rPr lang="en-US" sz="2000" dirty="0"/>
              <a:t>This moment, fully appreciated, is often more than enough….</a:t>
            </a:r>
          </a:p>
          <a:p>
            <a:endParaRPr lang="en-US" dirty="0"/>
          </a:p>
        </p:txBody>
      </p:sp>
    </p:spTree>
    <p:extLst>
      <p:ext uri="{BB962C8B-B14F-4D97-AF65-F5344CB8AC3E}">
        <p14:creationId xmlns:p14="http://schemas.microsoft.com/office/powerpoint/2010/main" val="4240452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799"/>
            <a:ext cx="8458200" cy="1804335"/>
          </a:xfrm>
        </p:spPr>
        <p:txBody>
          <a:bodyPr>
            <a:normAutofit fontScale="90000"/>
          </a:bodyPr>
          <a:lstStyle/>
          <a:p>
            <a:r>
              <a:rPr lang="en-US" dirty="0"/>
              <a:t>Emotional Self-Care:</a:t>
            </a:r>
            <a:br>
              <a:rPr lang="en-US" dirty="0"/>
            </a:br>
            <a:r>
              <a:rPr lang="en-US" sz="3600" dirty="0"/>
              <a:t>Focus on what you do right. </a:t>
            </a:r>
            <a:br>
              <a:rPr lang="en-US" sz="3600" dirty="0"/>
            </a:br>
            <a:r>
              <a:rPr lang="en-US" sz="3600" dirty="0"/>
              <a:t>(You are pretty awesome if you think about it.)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2286000"/>
            <a:ext cx="5715000" cy="3784600"/>
          </a:xfrm>
        </p:spPr>
      </p:pic>
    </p:spTree>
    <p:extLst>
      <p:ext uri="{BB962C8B-B14F-4D97-AF65-F5344CB8AC3E}">
        <p14:creationId xmlns:p14="http://schemas.microsoft.com/office/powerpoint/2010/main" val="943828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741FF36-19AE-4618-A3AC-54F115B4DB6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828800" y="569912"/>
            <a:ext cx="5486400" cy="5718175"/>
          </a:xfrm>
        </p:spPr>
      </p:pic>
    </p:spTree>
    <p:extLst>
      <p:ext uri="{BB962C8B-B14F-4D97-AF65-F5344CB8AC3E}">
        <p14:creationId xmlns:p14="http://schemas.microsoft.com/office/powerpoint/2010/main" val="439878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 Go Of The Past….We Don’t Have Time Machines Yet.</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2543969"/>
            <a:ext cx="3886200" cy="29146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926048"/>
            <a:ext cx="3886200" cy="2150491"/>
          </a:xfrm>
        </p:spPr>
      </p:pic>
    </p:spTree>
    <p:extLst>
      <p:ext uri="{BB962C8B-B14F-4D97-AF65-F5344CB8AC3E}">
        <p14:creationId xmlns:p14="http://schemas.microsoft.com/office/powerpoint/2010/main" val="1287376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85800"/>
            <a:ext cx="6798734" cy="1600199"/>
          </a:xfrm>
        </p:spPr>
        <p:txBody>
          <a:bodyPr>
            <a:normAutofit/>
          </a:bodyPr>
          <a:lstStyle/>
          <a:p>
            <a:r>
              <a:rPr lang="en-US" dirty="0"/>
              <a:t>Don’t try to control anyone but you.  (honestly- that is hard enough) </a:t>
            </a:r>
            <a:br>
              <a:rPr lang="en-US" dirty="0"/>
            </a:b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058194"/>
            <a:ext cx="6096000" cy="3886200"/>
          </a:xfrm>
        </p:spPr>
      </p:pic>
      <p:sp>
        <p:nvSpPr>
          <p:cNvPr id="5" name="TextBox 4"/>
          <p:cNvSpPr txBox="1"/>
          <p:nvPr/>
        </p:nvSpPr>
        <p:spPr>
          <a:xfrm>
            <a:off x="-152400" y="5540098"/>
            <a:ext cx="9546546" cy="369332"/>
          </a:xfrm>
          <a:prstGeom prst="rect">
            <a:avLst/>
          </a:prstGeom>
          <a:noFill/>
        </p:spPr>
        <p:txBody>
          <a:bodyPr wrap="square" rtlCol="0">
            <a:spAutoFit/>
          </a:bodyPr>
          <a:lstStyle/>
          <a:p>
            <a:pPr algn="ctr"/>
            <a:r>
              <a:rPr lang="en-US" i="1" dirty="0">
                <a:solidFill>
                  <a:schemeClr val="bg1"/>
                </a:solidFill>
                <a:latin typeface="Bradley Hand ITC" panose="03070402050302030203" pitchFamily="66" charset="0"/>
              </a:rPr>
              <a:t>This is not my circus and </a:t>
            </a:r>
            <a:r>
              <a:rPr lang="en-US" i="1" dirty="0">
                <a:latin typeface="Bradley Hand ITC" panose="03070402050302030203" pitchFamily="66" charset="0"/>
              </a:rPr>
              <a:t>these are not my monkeys</a:t>
            </a:r>
          </a:p>
        </p:txBody>
      </p:sp>
    </p:spTree>
    <p:extLst>
      <p:ext uri="{BB962C8B-B14F-4D97-AF65-F5344CB8AC3E}">
        <p14:creationId xmlns:p14="http://schemas.microsoft.com/office/powerpoint/2010/main" val="3397373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6864" y="609600"/>
            <a:ext cx="6214536" cy="1035550"/>
          </a:xfrm>
        </p:spPr>
        <p:txBody>
          <a:bodyPr>
            <a:normAutofit/>
          </a:bodyPr>
          <a:lstStyle/>
          <a:p>
            <a:r>
              <a:rPr lang="en-US" sz="4400" dirty="0"/>
              <a:t>Spiritual Self-Care</a:t>
            </a:r>
            <a:r>
              <a:rPr lang="en-US" dirty="0"/>
              <a:t> </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800707" y="2070394"/>
            <a:ext cx="4498267" cy="3013838"/>
          </a:xfrm>
        </p:spPr>
      </p:pic>
      <p:sp>
        <p:nvSpPr>
          <p:cNvPr id="7" name="Text Placeholder 6"/>
          <p:cNvSpPr>
            <a:spLocks noGrp="1"/>
          </p:cNvSpPr>
          <p:nvPr>
            <p:ph type="body" sz="half" idx="2"/>
          </p:nvPr>
        </p:nvSpPr>
        <p:spPr>
          <a:xfrm>
            <a:off x="838200" y="1715681"/>
            <a:ext cx="2667000" cy="3723263"/>
          </a:xfrm>
        </p:spPr>
        <p:txBody>
          <a:bodyPr>
            <a:normAutofit/>
          </a:bodyPr>
          <a:lstStyle/>
          <a:p>
            <a:r>
              <a:rPr lang="en-US" sz="3200" dirty="0"/>
              <a:t>Go to church or wherever you find your higher power.  Let go of what you can’t control…again. </a:t>
            </a:r>
          </a:p>
        </p:txBody>
      </p:sp>
    </p:spTree>
    <p:extLst>
      <p:ext uri="{BB962C8B-B14F-4D97-AF65-F5344CB8AC3E}">
        <p14:creationId xmlns:p14="http://schemas.microsoft.com/office/powerpoint/2010/main" val="3247898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6866" y="914401"/>
            <a:ext cx="6798734" cy="1304804"/>
          </a:xfrm>
        </p:spPr>
        <p:txBody>
          <a:bodyPr>
            <a:normAutofit/>
          </a:bodyPr>
          <a:lstStyle/>
          <a:p>
            <a:r>
              <a:rPr lang="en-US" dirty="0"/>
              <a:t>Honor The Work</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65465" y="2276403"/>
            <a:ext cx="4813069" cy="3449782"/>
          </a:xfrm>
        </p:spPr>
      </p:pic>
    </p:spTree>
    <p:extLst>
      <p:ext uri="{BB962C8B-B14F-4D97-AF65-F5344CB8AC3E}">
        <p14:creationId xmlns:p14="http://schemas.microsoft.com/office/powerpoint/2010/main" val="324059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EEB5BC-4786-4922-83A5-8045FA8D19C5}"/>
              </a:ext>
            </a:extLst>
          </p:cNvPr>
          <p:cNvSpPr>
            <a:spLocks noGrp="1"/>
          </p:cNvSpPr>
          <p:nvPr>
            <p:ph type="title" idx="4294967295"/>
          </p:nvPr>
        </p:nvSpPr>
        <p:spPr>
          <a:xfrm>
            <a:off x="0" y="1219200"/>
            <a:ext cx="3160713" cy="4495800"/>
          </a:xfrm>
        </p:spPr>
        <p:txBody>
          <a:bodyPr>
            <a:normAutofit/>
          </a:bodyPr>
          <a:lstStyle/>
          <a:p>
            <a:r>
              <a:rPr lang="en-US" dirty="0"/>
              <a:t>THE REALITY</a:t>
            </a:r>
          </a:p>
        </p:txBody>
      </p:sp>
      <p:pic>
        <p:nvPicPr>
          <p:cNvPr id="5" name="Content Placeholder 4">
            <a:extLst>
              <a:ext uri="{FF2B5EF4-FFF2-40B4-BE49-F238E27FC236}">
                <a16:creationId xmlns:a16="http://schemas.microsoft.com/office/drawing/2014/main" id="{8C1C9A8C-A708-4385-8E1D-592969595367}"/>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17294"/>
          <a:stretch/>
        </p:blipFill>
        <p:spPr>
          <a:xfrm>
            <a:off x="3048000" y="617537"/>
            <a:ext cx="5173662" cy="5699125"/>
          </a:xfrm>
        </p:spPr>
      </p:pic>
    </p:spTree>
    <p:extLst>
      <p:ext uri="{BB962C8B-B14F-4D97-AF65-F5344CB8AC3E}">
        <p14:creationId xmlns:p14="http://schemas.microsoft.com/office/powerpoint/2010/main" val="2763250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7128934" cy="1303867"/>
          </a:xfrm>
        </p:spPr>
        <p:txBody>
          <a:bodyPr>
            <a:normAutofit/>
          </a:bodyPr>
          <a:lstStyle/>
          <a:p>
            <a:r>
              <a:rPr lang="en-US" dirty="0"/>
              <a:t>Value And Nurture Your Relationships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8050" y="2420144"/>
            <a:ext cx="2247900" cy="3162300"/>
          </a:xfrm>
        </p:spPr>
      </p:pic>
    </p:spTree>
    <p:extLst>
      <p:ext uri="{BB962C8B-B14F-4D97-AF65-F5344CB8AC3E}">
        <p14:creationId xmlns:p14="http://schemas.microsoft.com/office/powerpoint/2010/main" val="2740173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E221-959D-4E41-B632-353645E9CB8C}"/>
              </a:ext>
            </a:extLst>
          </p:cNvPr>
          <p:cNvSpPr>
            <a:spLocks noGrp="1"/>
          </p:cNvSpPr>
          <p:nvPr>
            <p:ph type="title"/>
          </p:nvPr>
        </p:nvSpPr>
        <p:spPr/>
        <p:txBody>
          <a:bodyPr/>
          <a:lstStyle/>
          <a:p>
            <a:r>
              <a:rPr lang="en-US" dirty="0"/>
              <a:t>IT IS NOT A COMPETITION</a:t>
            </a:r>
          </a:p>
        </p:txBody>
      </p:sp>
      <p:pic>
        <p:nvPicPr>
          <p:cNvPr id="5" name="Content Placeholder 4">
            <a:extLst>
              <a:ext uri="{FF2B5EF4-FFF2-40B4-BE49-F238E27FC236}">
                <a16:creationId xmlns:a16="http://schemas.microsoft.com/office/drawing/2014/main" id="{81B4E611-09A0-431E-A7FA-4CDF77B7D9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7821" y="987425"/>
            <a:ext cx="3249083" cy="4873625"/>
          </a:xfrm>
        </p:spPr>
      </p:pic>
      <p:sp>
        <p:nvSpPr>
          <p:cNvPr id="6" name="Text Placeholder 5">
            <a:extLst>
              <a:ext uri="{FF2B5EF4-FFF2-40B4-BE49-F238E27FC236}">
                <a16:creationId xmlns:a16="http://schemas.microsoft.com/office/drawing/2014/main" id="{DA3F185F-835B-47EE-9300-EE7534924DFB}"/>
              </a:ext>
            </a:extLst>
          </p:cNvPr>
          <p:cNvSpPr>
            <a:spLocks noGrp="1"/>
          </p:cNvSpPr>
          <p:nvPr>
            <p:ph type="body" sz="half" idx="2"/>
          </p:nvPr>
        </p:nvSpPr>
        <p:spPr>
          <a:xfrm>
            <a:off x="1176864" y="2971800"/>
            <a:ext cx="2709335" cy="2743200"/>
          </a:xfrm>
        </p:spPr>
        <p:txBody>
          <a:bodyPr>
            <a:noAutofit/>
          </a:bodyPr>
          <a:lstStyle/>
          <a:p>
            <a:r>
              <a:rPr lang="en-US" sz="2000" dirty="0"/>
              <a:t>Ask for help</a:t>
            </a:r>
          </a:p>
          <a:p>
            <a:r>
              <a:rPr lang="en-US" sz="2000" dirty="0"/>
              <a:t>Say when you are full</a:t>
            </a:r>
          </a:p>
          <a:p>
            <a:r>
              <a:rPr lang="en-US" sz="2000" dirty="0"/>
              <a:t>Lift each other up instead of dragging each other down </a:t>
            </a:r>
          </a:p>
          <a:p>
            <a:r>
              <a:rPr lang="en-US" sz="2000" dirty="0"/>
              <a:t>Respect yourself</a:t>
            </a:r>
          </a:p>
          <a:p>
            <a:r>
              <a:rPr lang="en-US" sz="2000" dirty="0"/>
              <a:t>Respect your colleagues</a:t>
            </a:r>
          </a:p>
        </p:txBody>
      </p:sp>
    </p:spTree>
    <p:extLst>
      <p:ext uri="{BB962C8B-B14F-4D97-AF65-F5344CB8AC3E}">
        <p14:creationId xmlns:p14="http://schemas.microsoft.com/office/powerpoint/2010/main" val="234263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F5FD-BA6E-47A0-97B5-49DF6C87A60A}"/>
              </a:ext>
            </a:extLst>
          </p:cNvPr>
          <p:cNvSpPr>
            <a:spLocks noGrp="1"/>
          </p:cNvSpPr>
          <p:nvPr>
            <p:ph type="title"/>
          </p:nvPr>
        </p:nvSpPr>
        <p:spPr/>
        <p:txBody>
          <a:bodyPr/>
          <a:lstStyle/>
          <a:p>
            <a:endParaRPr lang="en-US" dirty="0"/>
          </a:p>
        </p:txBody>
      </p:sp>
      <p:graphicFrame>
        <p:nvGraphicFramePr>
          <p:cNvPr id="7" name="Picture Placeholder 6">
            <a:extLst>
              <a:ext uri="{FF2B5EF4-FFF2-40B4-BE49-F238E27FC236}">
                <a16:creationId xmlns:a16="http://schemas.microsoft.com/office/drawing/2014/main" id="{A42E486C-EEF9-418C-BC21-77726ABCF9C6}"/>
              </a:ext>
            </a:extLst>
          </p:cNvPr>
          <p:cNvGraphicFramePr>
            <a:graphicFrameLocks noGrp="1"/>
          </p:cNvGraphicFramePr>
          <p:nvPr>
            <p:ph type="pic" idx="1"/>
            <p:extLst>
              <p:ext uri="{D42A27DB-BD31-4B8C-83A1-F6EECF244321}">
                <p14:modId xmlns:p14="http://schemas.microsoft.com/office/powerpoint/2010/main" val="2800714278"/>
              </p:ext>
            </p:extLst>
          </p:nvPr>
        </p:nvGraphicFramePr>
        <p:xfrm>
          <a:off x="685800" y="609600"/>
          <a:ext cx="79248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BEA90AB0-DC08-4DC0-9460-FFAB19099B20}"/>
              </a:ext>
            </a:extLst>
          </p:cNvPr>
          <p:cNvSpPr>
            <a:spLocks noGrp="1"/>
          </p:cNvSpPr>
          <p:nvPr>
            <p:ph type="body" sz="half" idx="2"/>
          </p:nvPr>
        </p:nvSpPr>
        <p:spPr/>
        <p:txBody>
          <a:bodyPr>
            <a:noAutofit/>
          </a:bodyPr>
          <a:lstStyle/>
          <a:p>
            <a:endParaRPr lang="en-US" sz="2800" dirty="0"/>
          </a:p>
        </p:txBody>
      </p:sp>
    </p:spTree>
    <p:extLst>
      <p:ext uri="{BB962C8B-B14F-4D97-AF65-F5344CB8AC3E}">
        <p14:creationId xmlns:p14="http://schemas.microsoft.com/office/powerpoint/2010/main" val="4153196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Learn to say “No”</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612" y="2605881"/>
            <a:ext cx="3914775" cy="2790825"/>
          </a:xfrm>
        </p:spPr>
      </p:pic>
    </p:spTree>
    <p:extLst>
      <p:ext uri="{BB962C8B-B14F-4D97-AF65-F5344CB8AC3E}">
        <p14:creationId xmlns:p14="http://schemas.microsoft.com/office/powerpoint/2010/main" val="3815472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B1F7E2-938B-4344-BF5E-2A63B77A6738}"/>
              </a:ext>
            </a:extLst>
          </p:cNvPr>
          <p:cNvSpPr/>
          <p:nvPr/>
        </p:nvSpPr>
        <p:spPr>
          <a:xfrm>
            <a:off x="685800" y="685800"/>
            <a:ext cx="8153400" cy="5755422"/>
          </a:xfrm>
          <a:prstGeom prst="rect">
            <a:avLst/>
          </a:prstGeom>
        </p:spPr>
        <p:txBody>
          <a:bodyPr wrap="square">
            <a:spAutoFit/>
          </a:bodyPr>
          <a:lstStyle/>
          <a:p>
            <a:pPr fontAlgn="base"/>
            <a:r>
              <a:rPr lang="en-US" sz="2300" b="1" u="sng" cap="all" dirty="0">
                <a:solidFill>
                  <a:schemeClr val="accent1"/>
                </a:solidFill>
                <a:latin typeface="Montserrat"/>
              </a:rPr>
              <a:t>SAYING “NO” TO AN INVITATION OR OFFER</a:t>
            </a:r>
          </a:p>
          <a:p>
            <a:pPr marL="342900" indent="-342900" fontAlgn="base">
              <a:buFont typeface="Arial" panose="020B0604020202020204" pitchFamily="34" charset="0"/>
              <a:buChar char="•"/>
            </a:pPr>
            <a:r>
              <a:rPr lang="en-US" sz="2300" i="1" dirty="0">
                <a:solidFill>
                  <a:schemeClr val="accent1"/>
                </a:solidFill>
                <a:latin typeface="Montserrat"/>
              </a:rPr>
              <a:t>  </a:t>
            </a:r>
            <a:r>
              <a:rPr lang="en-US" sz="2300" dirty="0">
                <a:solidFill>
                  <a:schemeClr val="accent1"/>
                </a:solidFill>
                <a:latin typeface="Montserrat"/>
              </a:rPr>
              <a:t>I appreciate the offer, but I can’t.</a:t>
            </a:r>
          </a:p>
          <a:p>
            <a:pPr marL="342900" indent="-342900" fontAlgn="base">
              <a:buFont typeface="Arial" panose="020B0604020202020204" pitchFamily="34" charset="0"/>
              <a:buChar char="•"/>
            </a:pPr>
            <a:r>
              <a:rPr lang="en-US" sz="2300" dirty="0">
                <a:solidFill>
                  <a:schemeClr val="accent1"/>
                </a:solidFill>
                <a:latin typeface="Montserrat"/>
              </a:rPr>
              <a:t>  I’m honored, but can’t.</a:t>
            </a:r>
          </a:p>
          <a:p>
            <a:pPr marL="342900" indent="-342900" fontAlgn="base">
              <a:buFont typeface="Arial" panose="020B0604020202020204" pitchFamily="34" charset="0"/>
              <a:buChar char="•"/>
            </a:pPr>
            <a:r>
              <a:rPr lang="en-US" sz="2300" dirty="0">
                <a:solidFill>
                  <a:schemeClr val="accent1"/>
                </a:solidFill>
                <a:latin typeface="Montserrat"/>
              </a:rPr>
              <a:t>  I’d love to, but I can’t.</a:t>
            </a:r>
          </a:p>
          <a:p>
            <a:pPr marL="342900" indent="-342900" fontAlgn="base">
              <a:buFont typeface="Arial" panose="020B0604020202020204" pitchFamily="34" charset="0"/>
              <a:buChar char="•"/>
            </a:pPr>
            <a:r>
              <a:rPr lang="en-US" sz="2300" dirty="0">
                <a:solidFill>
                  <a:schemeClr val="accent1"/>
                </a:solidFill>
                <a:latin typeface="Montserrat"/>
              </a:rPr>
              <a:t>  I appreciate the invitation, but I am completely booked.</a:t>
            </a:r>
          </a:p>
          <a:p>
            <a:pPr marL="342900" indent="-342900" fontAlgn="base">
              <a:buFont typeface="Arial" panose="020B0604020202020204" pitchFamily="34" charset="0"/>
              <a:buChar char="•"/>
            </a:pPr>
            <a:r>
              <a:rPr lang="en-US" sz="2300" dirty="0">
                <a:solidFill>
                  <a:schemeClr val="accent1"/>
                </a:solidFill>
                <a:latin typeface="Montserrat"/>
              </a:rPr>
              <a:t>  Thanks for thinking of me, but I can’t.</a:t>
            </a:r>
          </a:p>
          <a:p>
            <a:pPr marL="342900" indent="-342900" fontAlgn="base">
              <a:buFont typeface="Arial" panose="020B0604020202020204" pitchFamily="34" charset="0"/>
              <a:buChar char="•"/>
            </a:pPr>
            <a:r>
              <a:rPr lang="en-US" sz="2300" dirty="0">
                <a:solidFill>
                  <a:schemeClr val="accent1"/>
                </a:solidFill>
                <a:latin typeface="Montserrat"/>
              </a:rPr>
              <a:t>  Regrettably, I’m not able to.</a:t>
            </a:r>
          </a:p>
          <a:p>
            <a:pPr marL="342900" indent="-342900" fontAlgn="base">
              <a:buFont typeface="Arial" panose="020B0604020202020204" pitchFamily="34" charset="0"/>
              <a:buChar char="•"/>
            </a:pPr>
            <a:r>
              <a:rPr lang="en-US" sz="2300" dirty="0">
                <a:solidFill>
                  <a:schemeClr val="accent1"/>
                </a:solidFill>
                <a:latin typeface="Montserrat"/>
              </a:rPr>
              <a:t>  You’re so kind to think of me, but I can’t.</a:t>
            </a:r>
          </a:p>
          <a:p>
            <a:pPr marL="342900" indent="-342900" fontAlgn="base">
              <a:buFont typeface="Arial" panose="020B0604020202020204" pitchFamily="34" charset="0"/>
              <a:buChar char="•"/>
            </a:pPr>
            <a:r>
              <a:rPr lang="en-US" sz="2300" dirty="0">
                <a:solidFill>
                  <a:schemeClr val="accent1"/>
                </a:solidFill>
                <a:latin typeface="Montserrat"/>
              </a:rPr>
              <a:t>  No thank you, but it sounds lovely.</a:t>
            </a:r>
          </a:p>
          <a:p>
            <a:pPr marL="342900" indent="-342900" fontAlgn="base">
              <a:buFont typeface="Arial" panose="020B0604020202020204" pitchFamily="34" charset="0"/>
              <a:buChar char="•"/>
            </a:pPr>
            <a:r>
              <a:rPr lang="en-US" sz="2300" dirty="0">
                <a:solidFill>
                  <a:schemeClr val="accent1"/>
                </a:solidFill>
                <a:latin typeface="Montserrat"/>
              </a:rPr>
              <a:t>  Thanks for the offer, but I can’t.</a:t>
            </a:r>
          </a:p>
          <a:p>
            <a:pPr marL="342900" indent="-342900" fontAlgn="base">
              <a:buFont typeface="Arial" panose="020B0604020202020204" pitchFamily="34" charset="0"/>
              <a:buChar char="•"/>
            </a:pPr>
            <a:r>
              <a:rPr lang="en-US" sz="2300" dirty="0">
                <a:solidFill>
                  <a:schemeClr val="accent1"/>
                </a:solidFill>
                <a:latin typeface="Montserrat"/>
              </a:rPr>
              <a:t> Thanks, but Maybe another time.</a:t>
            </a:r>
          </a:p>
          <a:p>
            <a:pPr marL="342900" indent="-342900" fontAlgn="base">
              <a:buFont typeface="Arial" panose="020B0604020202020204" pitchFamily="34" charset="0"/>
              <a:buChar char="•"/>
            </a:pPr>
            <a:r>
              <a:rPr lang="en-US" sz="2300" dirty="0">
                <a:solidFill>
                  <a:schemeClr val="accent1"/>
                </a:solidFill>
                <a:latin typeface="Montserrat"/>
              </a:rPr>
              <a:t> I’m flattered you considered me, but unfortunately I’ll have to pass this time.</a:t>
            </a:r>
          </a:p>
          <a:p>
            <a:pPr marL="342900" indent="-342900" fontAlgn="base">
              <a:buFont typeface="Arial" panose="020B0604020202020204" pitchFamily="34" charset="0"/>
              <a:buChar char="•"/>
            </a:pPr>
            <a:r>
              <a:rPr lang="en-US" sz="2300" dirty="0">
                <a:solidFill>
                  <a:schemeClr val="accent1"/>
                </a:solidFill>
                <a:latin typeface="Montserrat"/>
              </a:rPr>
              <a:t> Sounds great, but I can’t commit. </a:t>
            </a:r>
          </a:p>
          <a:p>
            <a:pPr marL="342900" indent="-342900" fontAlgn="base">
              <a:buFont typeface="Arial" panose="020B0604020202020204" pitchFamily="34" charset="0"/>
              <a:buChar char="•"/>
            </a:pPr>
            <a:r>
              <a:rPr lang="en-US" sz="2300" dirty="0">
                <a:solidFill>
                  <a:schemeClr val="accent1"/>
                </a:solidFill>
                <a:latin typeface="Montserrat"/>
              </a:rPr>
              <a:t> No thank you, but it sounds lovely.</a:t>
            </a:r>
          </a:p>
          <a:p>
            <a:pPr marL="342900" indent="-342900" fontAlgn="base">
              <a:buFont typeface="Arial" panose="020B0604020202020204" pitchFamily="34" charset="0"/>
              <a:buChar char="•"/>
            </a:pPr>
            <a:r>
              <a:rPr lang="en-US" sz="2300" dirty="0">
                <a:solidFill>
                  <a:schemeClr val="accent1"/>
                </a:solidFill>
                <a:latin typeface="Montserrat"/>
              </a:rPr>
              <a:t> Thanks, but no thanks.</a:t>
            </a:r>
            <a:endParaRPr lang="en-US" sz="2300" b="0" i="0" dirty="0">
              <a:solidFill>
                <a:schemeClr val="accent1"/>
              </a:solidFill>
              <a:effectLst/>
              <a:latin typeface="Montserrat"/>
            </a:endParaRPr>
          </a:p>
        </p:txBody>
      </p:sp>
    </p:spTree>
    <p:extLst>
      <p:ext uri="{BB962C8B-B14F-4D97-AF65-F5344CB8AC3E}">
        <p14:creationId xmlns:p14="http://schemas.microsoft.com/office/powerpoint/2010/main" val="782354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349373-BE87-49C5-9510-830697A1DB69}"/>
              </a:ext>
            </a:extLst>
          </p:cNvPr>
          <p:cNvSpPr/>
          <p:nvPr/>
        </p:nvSpPr>
        <p:spPr>
          <a:xfrm>
            <a:off x="762000" y="457200"/>
            <a:ext cx="7772400" cy="5632311"/>
          </a:xfrm>
          <a:prstGeom prst="rect">
            <a:avLst/>
          </a:prstGeom>
        </p:spPr>
        <p:txBody>
          <a:bodyPr wrap="square">
            <a:spAutoFit/>
          </a:bodyPr>
          <a:lstStyle/>
          <a:p>
            <a:pPr fontAlgn="base"/>
            <a:r>
              <a:rPr lang="en-US" sz="2400" b="1" u="sng" cap="all" dirty="0">
                <a:solidFill>
                  <a:schemeClr val="accent2">
                    <a:lumMod val="75000"/>
                  </a:schemeClr>
                </a:solidFill>
                <a:latin typeface="Montserrat"/>
              </a:rPr>
              <a:t>PHRASES TO SAY “NO” WHEN YOU DON’T HAVE THE TIME</a:t>
            </a:r>
          </a:p>
          <a:p>
            <a:pPr marL="342900" indent="-342900" fontAlgn="base">
              <a:buFont typeface="Arial" panose="020B0604020202020204" pitchFamily="34" charset="0"/>
              <a:buChar char="•"/>
            </a:pPr>
            <a:r>
              <a:rPr lang="en-US" sz="2400" dirty="0">
                <a:solidFill>
                  <a:schemeClr val="accent2">
                    <a:lumMod val="75000"/>
                  </a:schemeClr>
                </a:solidFill>
                <a:latin typeface="Montserrat"/>
              </a:rPr>
              <a:t>I’m just swamped right now, so I can’t.</a:t>
            </a:r>
          </a:p>
          <a:p>
            <a:pPr marL="342900" indent="-342900" fontAlgn="base">
              <a:buFont typeface="Arial" panose="020B0604020202020204" pitchFamily="34" charset="0"/>
              <a:buChar char="•"/>
            </a:pPr>
            <a:r>
              <a:rPr lang="en-US" sz="2400" dirty="0">
                <a:solidFill>
                  <a:schemeClr val="accent2">
                    <a:lumMod val="75000"/>
                  </a:schemeClr>
                </a:solidFill>
                <a:latin typeface="Montserrat"/>
              </a:rPr>
              <a:t>I’m not able to make it this week/month/year.</a:t>
            </a:r>
          </a:p>
          <a:p>
            <a:pPr marL="342900" indent="-342900" fontAlgn="base">
              <a:buFont typeface="Arial" panose="020B0604020202020204" pitchFamily="34" charset="0"/>
              <a:buChar char="•"/>
            </a:pPr>
            <a:r>
              <a:rPr lang="en-US" sz="2400" dirty="0">
                <a:solidFill>
                  <a:schemeClr val="accent2">
                    <a:lumMod val="75000"/>
                  </a:schemeClr>
                </a:solidFill>
                <a:latin typeface="Montserrat"/>
              </a:rPr>
              <a:t>Perhaps next season when things clear up.</a:t>
            </a:r>
          </a:p>
          <a:p>
            <a:pPr marL="342900" indent="-342900" fontAlgn="base">
              <a:buFont typeface="Arial" panose="020B0604020202020204" pitchFamily="34" charset="0"/>
              <a:buChar char="•"/>
            </a:pPr>
            <a:r>
              <a:rPr lang="en-US" sz="2400" dirty="0">
                <a:solidFill>
                  <a:schemeClr val="accent2">
                    <a:lumMod val="75000"/>
                  </a:schemeClr>
                </a:solidFill>
                <a:latin typeface="Montserrat"/>
              </a:rPr>
              <a:t>Ask me in a month.</a:t>
            </a:r>
          </a:p>
          <a:p>
            <a:pPr marL="342900" indent="-342900" fontAlgn="base">
              <a:buFont typeface="Arial" panose="020B0604020202020204" pitchFamily="34" charset="0"/>
              <a:buChar char="•"/>
            </a:pPr>
            <a:r>
              <a:rPr lang="en-US" sz="2400" dirty="0">
                <a:solidFill>
                  <a:schemeClr val="accent2">
                    <a:lumMod val="75000"/>
                  </a:schemeClr>
                </a:solidFill>
                <a:latin typeface="Montserrat"/>
              </a:rPr>
              <a:t>Circle back to me in a few weeks.</a:t>
            </a:r>
          </a:p>
          <a:p>
            <a:pPr marL="342900" indent="-342900" fontAlgn="base">
              <a:buFont typeface="Arial" panose="020B0604020202020204" pitchFamily="34" charset="0"/>
              <a:buChar char="•"/>
            </a:pPr>
            <a:r>
              <a:rPr lang="en-US" sz="2400" dirty="0">
                <a:solidFill>
                  <a:schemeClr val="accent2">
                    <a:lumMod val="75000"/>
                  </a:schemeClr>
                </a:solidFill>
                <a:latin typeface="Montserrat"/>
              </a:rPr>
              <a:t>I have a few things I need to take care of first. Can I let you know later?</a:t>
            </a:r>
          </a:p>
          <a:p>
            <a:pPr marL="342900" indent="-342900" fontAlgn="base">
              <a:buFont typeface="Arial" panose="020B0604020202020204" pitchFamily="34" charset="0"/>
              <a:buChar char="•"/>
            </a:pPr>
            <a:r>
              <a:rPr lang="en-US" sz="2400" dirty="0">
                <a:solidFill>
                  <a:schemeClr val="accent2">
                    <a:lumMod val="75000"/>
                  </a:schemeClr>
                </a:solidFill>
                <a:latin typeface="Montserrat"/>
              </a:rPr>
              <a:t>I’m really buckling down on my priorities right now, so I can’t.</a:t>
            </a:r>
          </a:p>
          <a:p>
            <a:pPr marL="342900" indent="-342900" fontAlgn="base">
              <a:buFont typeface="Arial" panose="020B0604020202020204" pitchFamily="34" charset="0"/>
              <a:buChar char="•"/>
            </a:pPr>
            <a:r>
              <a:rPr lang="en-US" sz="2400" dirty="0">
                <a:solidFill>
                  <a:schemeClr val="accent2">
                    <a:lumMod val="75000"/>
                  </a:schemeClr>
                </a:solidFill>
                <a:latin typeface="Montserrat"/>
              </a:rPr>
              <a:t>I’m really maxed out. </a:t>
            </a:r>
          </a:p>
          <a:p>
            <a:pPr marL="342900" indent="-342900" fontAlgn="base">
              <a:buFont typeface="Arial" panose="020B0604020202020204" pitchFamily="34" charset="0"/>
              <a:buChar char="•"/>
            </a:pPr>
            <a:r>
              <a:rPr lang="en-US" sz="2400" dirty="0">
                <a:solidFill>
                  <a:schemeClr val="accent2">
                    <a:lumMod val="75000"/>
                  </a:schemeClr>
                </a:solidFill>
                <a:latin typeface="Montserrat"/>
              </a:rPr>
              <a:t>It’s not feasible for me to take this on.</a:t>
            </a:r>
          </a:p>
          <a:p>
            <a:pPr marL="342900" indent="-342900" fontAlgn="base">
              <a:buFont typeface="Arial" panose="020B0604020202020204" pitchFamily="34" charset="0"/>
              <a:buChar char="•"/>
            </a:pPr>
            <a:r>
              <a:rPr lang="en-US" sz="2400" dirty="0">
                <a:solidFill>
                  <a:schemeClr val="accent2">
                    <a:lumMod val="75000"/>
                  </a:schemeClr>
                </a:solidFill>
                <a:latin typeface="Montserrat"/>
              </a:rPr>
              <a:t>Let me think about it and I’ll get back to you.</a:t>
            </a:r>
          </a:p>
          <a:p>
            <a:pPr marL="342900" indent="-342900" fontAlgn="base">
              <a:buFont typeface="Arial" panose="020B0604020202020204" pitchFamily="34" charset="0"/>
              <a:buChar char="•"/>
            </a:pPr>
            <a:r>
              <a:rPr lang="en-US" sz="2400" dirty="0">
                <a:solidFill>
                  <a:schemeClr val="accent2">
                    <a:lumMod val="75000"/>
                  </a:schemeClr>
                </a:solidFill>
                <a:latin typeface="Montserrat"/>
              </a:rPr>
              <a:t>I’m really spread thin these days, I just can’t take it on right now.</a:t>
            </a:r>
            <a:endParaRPr lang="en-US" sz="2400" b="0" i="0" dirty="0">
              <a:solidFill>
                <a:schemeClr val="accent2">
                  <a:lumMod val="75000"/>
                </a:schemeClr>
              </a:solidFill>
              <a:effectLst/>
              <a:latin typeface="Montserrat"/>
            </a:endParaRPr>
          </a:p>
        </p:txBody>
      </p:sp>
    </p:spTree>
    <p:extLst>
      <p:ext uri="{BB962C8B-B14F-4D97-AF65-F5344CB8AC3E}">
        <p14:creationId xmlns:p14="http://schemas.microsoft.com/office/powerpoint/2010/main" val="4012609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3BCF79-6D45-42E6-85C3-41D934EF2CE6}"/>
              </a:ext>
            </a:extLst>
          </p:cNvPr>
          <p:cNvSpPr/>
          <p:nvPr/>
        </p:nvSpPr>
        <p:spPr>
          <a:xfrm>
            <a:off x="381000" y="685800"/>
            <a:ext cx="8382000" cy="3539430"/>
          </a:xfrm>
          <a:prstGeom prst="rect">
            <a:avLst/>
          </a:prstGeom>
        </p:spPr>
        <p:txBody>
          <a:bodyPr wrap="square">
            <a:spAutoFit/>
          </a:bodyPr>
          <a:lstStyle/>
          <a:p>
            <a:r>
              <a:rPr lang="en-US" sz="2800" b="1" u="sng" dirty="0">
                <a:solidFill>
                  <a:schemeClr val="accent4">
                    <a:lumMod val="50000"/>
                  </a:schemeClr>
                </a:solidFill>
              </a:rPr>
              <a:t>WAYS TO SAY “NO” WHEN IT’S NOT INTERESTING TO YOU OR NOT A GOOD MATCH FOR YOU</a:t>
            </a:r>
          </a:p>
          <a:p>
            <a:pPr marL="514350" indent="-514350">
              <a:buFont typeface="+mj-lt"/>
              <a:buAutoNum type="arabicPeriod"/>
            </a:pPr>
            <a:endParaRPr lang="en-US" sz="2800" dirty="0">
              <a:solidFill>
                <a:schemeClr val="accent4">
                  <a:lumMod val="50000"/>
                </a:schemeClr>
              </a:solidFill>
            </a:endParaRPr>
          </a:p>
          <a:p>
            <a:pPr marL="514350" indent="-514350">
              <a:buFont typeface="Arial" panose="020B0604020202020204" pitchFamily="34" charset="0"/>
              <a:buChar char="•"/>
            </a:pPr>
            <a:r>
              <a:rPr lang="en-US" sz="2800" dirty="0">
                <a:solidFill>
                  <a:schemeClr val="accent4">
                    <a:lumMod val="50000"/>
                  </a:schemeClr>
                </a:solidFill>
              </a:rPr>
              <a:t>It doesn’t sound like the right fit.</a:t>
            </a:r>
          </a:p>
          <a:p>
            <a:pPr marL="514350" indent="-514350">
              <a:buFont typeface="Arial" panose="020B0604020202020204" pitchFamily="34" charset="0"/>
              <a:buChar char="•"/>
            </a:pPr>
            <a:r>
              <a:rPr lang="en-US" sz="2800" dirty="0">
                <a:solidFill>
                  <a:schemeClr val="accent4">
                    <a:lumMod val="50000"/>
                  </a:schemeClr>
                </a:solidFill>
              </a:rPr>
              <a:t>I’m not sure I’m the best for it.</a:t>
            </a:r>
          </a:p>
          <a:p>
            <a:pPr marL="514350" indent="-514350">
              <a:buFont typeface="Arial" panose="020B0604020202020204" pitchFamily="34" charset="0"/>
              <a:buChar char="•"/>
            </a:pPr>
            <a:r>
              <a:rPr lang="en-US" sz="2800" dirty="0">
                <a:solidFill>
                  <a:schemeClr val="accent4">
                    <a:lumMod val="50000"/>
                  </a:schemeClr>
                </a:solidFill>
              </a:rPr>
              <a:t>I believe I wouldn’t fit the bill, sorry.</a:t>
            </a:r>
          </a:p>
          <a:p>
            <a:pPr marL="514350" indent="-514350">
              <a:buFont typeface="Arial" panose="020B0604020202020204" pitchFamily="34" charset="0"/>
              <a:buChar char="•"/>
            </a:pPr>
            <a:r>
              <a:rPr lang="en-US" sz="2800" dirty="0">
                <a:solidFill>
                  <a:schemeClr val="accent4">
                    <a:lumMod val="50000"/>
                  </a:schemeClr>
                </a:solidFill>
              </a:rPr>
              <a:t>It’s not a good idea for me.</a:t>
            </a:r>
          </a:p>
          <a:p>
            <a:pPr marL="514350" indent="-514350">
              <a:buFont typeface="Arial" panose="020B0604020202020204" pitchFamily="34" charset="0"/>
              <a:buChar char="•"/>
            </a:pPr>
            <a:r>
              <a:rPr lang="en-US" sz="2800" dirty="0">
                <a:solidFill>
                  <a:schemeClr val="accent4">
                    <a:lumMod val="50000"/>
                  </a:schemeClr>
                </a:solidFill>
              </a:rPr>
              <a:t>I don’t think I’m the right person for that.</a:t>
            </a:r>
          </a:p>
        </p:txBody>
      </p:sp>
    </p:spTree>
    <p:extLst>
      <p:ext uri="{BB962C8B-B14F-4D97-AF65-F5344CB8AC3E}">
        <p14:creationId xmlns:p14="http://schemas.microsoft.com/office/powerpoint/2010/main" val="305808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6DA69-FF15-4950-ACB5-0F8FAB9AFA85}"/>
              </a:ext>
            </a:extLst>
          </p:cNvPr>
          <p:cNvSpPr/>
          <p:nvPr/>
        </p:nvSpPr>
        <p:spPr>
          <a:xfrm>
            <a:off x="381000" y="197346"/>
            <a:ext cx="8077200" cy="4678204"/>
          </a:xfrm>
          <a:prstGeom prst="rect">
            <a:avLst/>
          </a:prstGeom>
        </p:spPr>
        <p:txBody>
          <a:bodyPr wrap="square">
            <a:spAutoFit/>
          </a:bodyPr>
          <a:lstStyle/>
          <a:p>
            <a:r>
              <a:rPr lang="en-US" sz="2800" b="1" u="sng" dirty="0"/>
              <a:t>HOW TO SAY “NO” FOR ANY REASON AT ALL!</a:t>
            </a:r>
          </a:p>
          <a:p>
            <a:pPr marL="457200" indent="-457200">
              <a:buFont typeface="Arial" panose="020B0604020202020204" pitchFamily="34" charset="0"/>
              <a:buChar char="•"/>
            </a:pPr>
            <a:r>
              <a:rPr lang="en-US" sz="2800" dirty="0"/>
              <a:t>I wish I could make it work.</a:t>
            </a:r>
          </a:p>
          <a:p>
            <a:pPr marL="457200" indent="-457200">
              <a:buFont typeface="Arial" panose="020B0604020202020204" pitchFamily="34" charset="0"/>
              <a:buChar char="•"/>
            </a:pPr>
            <a:r>
              <a:rPr lang="en-US" sz="2800" dirty="0"/>
              <a:t>I wish I were able to.</a:t>
            </a:r>
          </a:p>
          <a:p>
            <a:pPr marL="457200" indent="-457200">
              <a:buFont typeface="Arial" panose="020B0604020202020204" pitchFamily="34" charset="0"/>
              <a:buChar char="•"/>
            </a:pPr>
            <a:r>
              <a:rPr lang="en-US" sz="2800" dirty="0"/>
              <a:t>I’d rather not </a:t>
            </a:r>
          </a:p>
          <a:p>
            <a:pPr marL="457200" indent="-457200">
              <a:buFont typeface="Arial" panose="020B0604020202020204" pitchFamily="34" charset="0"/>
              <a:buChar char="•"/>
            </a:pPr>
            <a:r>
              <a:rPr lang="en-US" sz="2800" dirty="0"/>
              <a:t>I’m afraid I can’t.</a:t>
            </a:r>
          </a:p>
          <a:p>
            <a:pPr marL="457200" indent="-457200">
              <a:buFont typeface="Arial" panose="020B0604020202020204" pitchFamily="34" charset="0"/>
              <a:buChar char="•"/>
            </a:pPr>
            <a:r>
              <a:rPr lang="en-US" sz="2800" dirty="0"/>
              <a:t>If only I could!</a:t>
            </a:r>
          </a:p>
          <a:p>
            <a:pPr marL="457200" indent="-457200">
              <a:buFont typeface="Arial" panose="020B0604020202020204" pitchFamily="34" charset="0"/>
              <a:buChar char="•"/>
            </a:pPr>
            <a:r>
              <a:rPr lang="en-US" sz="2800" dirty="0"/>
              <a:t>No thanks, I won’t be able to make it.</a:t>
            </a:r>
          </a:p>
          <a:p>
            <a:pPr marL="457200" indent="-457200">
              <a:buFont typeface="Arial" panose="020B0604020202020204" pitchFamily="34" charset="0"/>
              <a:buChar char="•"/>
            </a:pPr>
            <a:r>
              <a:rPr lang="en-US" sz="2800" dirty="0"/>
              <a:t>Not this time.</a:t>
            </a:r>
          </a:p>
          <a:p>
            <a:pPr marL="457200" indent="-457200">
              <a:buFont typeface="Arial" panose="020B0604020202020204" pitchFamily="34" charset="0"/>
              <a:buChar char="•"/>
            </a:pPr>
            <a:r>
              <a:rPr lang="en-US" sz="2800" dirty="0"/>
              <a:t>Unfortunately, it’s not a good time.</a:t>
            </a:r>
          </a:p>
          <a:p>
            <a:pPr marL="457200" indent="-457200">
              <a:buFont typeface="Arial" panose="020B0604020202020204" pitchFamily="34" charset="0"/>
              <a:buChar char="•"/>
            </a:pPr>
            <a:r>
              <a:rPr lang="en-US" sz="2800" dirty="0"/>
              <a:t>Unfortunately I can’t.</a:t>
            </a:r>
          </a:p>
          <a:p>
            <a:endParaRPr lang="en-US" dirty="0"/>
          </a:p>
        </p:txBody>
      </p:sp>
    </p:spTree>
    <p:extLst>
      <p:ext uri="{BB962C8B-B14F-4D97-AF65-F5344CB8AC3E}">
        <p14:creationId xmlns:p14="http://schemas.microsoft.com/office/powerpoint/2010/main" val="888623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141F19-12E3-485F-96A8-334586CC7B3E}"/>
              </a:ext>
            </a:extLst>
          </p:cNvPr>
          <p:cNvSpPr/>
          <p:nvPr/>
        </p:nvSpPr>
        <p:spPr>
          <a:xfrm>
            <a:off x="609600" y="457200"/>
            <a:ext cx="7620000" cy="5262979"/>
          </a:xfrm>
          <a:prstGeom prst="rect">
            <a:avLst/>
          </a:prstGeom>
        </p:spPr>
        <p:txBody>
          <a:bodyPr wrap="square">
            <a:spAutoFit/>
          </a:bodyPr>
          <a:lstStyle/>
          <a:p>
            <a:r>
              <a:rPr lang="en-US" sz="2400" b="1" u="sng" dirty="0"/>
              <a:t>HOW TO SAY “NO” FOR ANY REASON AT ALL         Part 2!</a:t>
            </a:r>
          </a:p>
          <a:p>
            <a:pPr marL="342900" indent="-342900">
              <a:buFont typeface="Arial" panose="020B0604020202020204" pitchFamily="34" charset="0"/>
              <a:buChar char="•"/>
            </a:pPr>
            <a:r>
              <a:rPr lang="en-US" sz="2400" dirty="0"/>
              <a:t>I wish there were two of me, but I can’t. </a:t>
            </a:r>
          </a:p>
          <a:p>
            <a:pPr marL="342900" indent="-342900">
              <a:buFont typeface="Arial" panose="020B0604020202020204" pitchFamily="34" charset="0"/>
              <a:buChar char="•"/>
            </a:pPr>
            <a:r>
              <a:rPr lang="en-US" sz="2400" dirty="0"/>
              <a:t>I’d rather not. </a:t>
            </a:r>
          </a:p>
          <a:p>
            <a:pPr marL="342900" indent="-342900">
              <a:buFont typeface="Arial" panose="020B0604020202020204" pitchFamily="34" charset="0"/>
              <a:buChar char="•"/>
            </a:pPr>
            <a:r>
              <a:rPr lang="en-US" sz="2400" dirty="0"/>
              <a:t>I have something else. Sorry.</a:t>
            </a:r>
          </a:p>
          <a:p>
            <a:pPr marL="342900" indent="-342900">
              <a:buFont typeface="Arial" panose="020B0604020202020204" pitchFamily="34" charset="0"/>
              <a:buChar char="•"/>
            </a:pPr>
            <a:r>
              <a:rPr lang="en-US" sz="2400" dirty="0"/>
              <a:t>Apologies, but I can’t make it.</a:t>
            </a:r>
          </a:p>
          <a:p>
            <a:pPr marL="342900" indent="-342900">
              <a:buFont typeface="Arial" panose="020B0604020202020204" pitchFamily="34" charset="0"/>
              <a:buChar char="•"/>
            </a:pPr>
            <a:r>
              <a:rPr lang="en-US" sz="2400" dirty="0"/>
              <a:t>Maybe another time.</a:t>
            </a:r>
          </a:p>
          <a:p>
            <a:pPr marL="342900" indent="-342900">
              <a:buFont typeface="Arial" panose="020B0604020202020204" pitchFamily="34" charset="0"/>
              <a:buChar char="•"/>
            </a:pPr>
            <a:r>
              <a:rPr lang="en-US" sz="2400" dirty="0"/>
              <a:t>I would if I could, but I can’t.</a:t>
            </a:r>
          </a:p>
          <a:p>
            <a:pPr marL="342900" indent="-342900">
              <a:buFont typeface="Arial" panose="020B0604020202020204" pitchFamily="34" charset="0"/>
              <a:buChar char="•"/>
            </a:pPr>
            <a:r>
              <a:rPr lang="en-US" sz="2400" dirty="0"/>
              <a:t>I’d love to — but can’t.</a:t>
            </a:r>
          </a:p>
          <a:p>
            <a:pPr marL="342900" indent="-342900">
              <a:buFont typeface="Arial" panose="020B0604020202020204" pitchFamily="34" charset="0"/>
              <a:buChar char="•"/>
            </a:pPr>
            <a:r>
              <a:rPr lang="en-US" sz="2400" dirty="0"/>
              <a:t>Darn! Not able to fit it in.</a:t>
            </a:r>
          </a:p>
          <a:p>
            <a:pPr marL="342900" indent="-342900">
              <a:buFont typeface="Arial" panose="020B0604020202020204" pitchFamily="34" charset="0"/>
              <a:buChar char="•"/>
            </a:pPr>
            <a:r>
              <a:rPr lang="en-US" sz="2400" dirty="0"/>
              <a:t>Rats! Would’ve loved to.</a:t>
            </a:r>
          </a:p>
          <a:p>
            <a:pPr marL="342900" indent="-342900">
              <a:buFont typeface="Arial" panose="020B0604020202020204" pitchFamily="34" charset="0"/>
              <a:buChar char="•"/>
            </a:pPr>
            <a:r>
              <a:rPr lang="en-US" sz="2400" dirty="0"/>
              <a:t>I’ll need to bow out.</a:t>
            </a:r>
          </a:p>
          <a:p>
            <a:pPr marL="342900" indent="-342900">
              <a:buFont typeface="Arial" panose="020B0604020202020204" pitchFamily="34" charset="0"/>
              <a:buChar char="•"/>
            </a:pPr>
            <a:r>
              <a:rPr lang="en-US" sz="2400" dirty="0"/>
              <a:t>I won’t be able to</a:t>
            </a:r>
          </a:p>
          <a:p>
            <a:pPr marL="342900" indent="-342900">
              <a:buFont typeface="Arial" panose="020B0604020202020204" pitchFamily="34" charset="0"/>
              <a:buChar char="•"/>
            </a:pPr>
            <a:r>
              <a:rPr lang="en-US" sz="2400" dirty="0"/>
              <a:t>I really shouldn’t.</a:t>
            </a:r>
          </a:p>
          <a:p>
            <a:pPr marL="342900" indent="-342900">
              <a:buFont typeface="Arial" panose="020B0604020202020204" pitchFamily="34" charset="0"/>
              <a:buChar char="•"/>
            </a:pPr>
            <a:r>
              <a:rPr lang="en-US" sz="2400" dirty="0"/>
              <a:t>Sorry, I can’t</a:t>
            </a:r>
          </a:p>
        </p:txBody>
      </p:sp>
    </p:spTree>
    <p:extLst>
      <p:ext uri="{BB962C8B-B14F-4D97-AF65-F5344CB8AC3E}">
        <p14:creationId xmlns:p14="http://schemas.microsoft.com/office/powerpoint/2010/main" val="154603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8DB058-3884-4DD5-9DDE-97AAC8DA6656}"/>
              </a:ext>
            </a:extLst>
          </p:cNvPr>
          <p:cNvSpPr/>
          <p:nvPr/>
        </p:nvSpPr>
        <p:spPr>
          <a:xfrm>
            <a:off x="609600" y="457200"/>
            <a:ext cx="6248400" cy="6124754"/>
          </a:xfrm>
          <a:prstGeom prst="rect">
            <a:avLst/>
          </a:prstGeom>
        </p:spPr>
        <p:txBody>
          <a:bodyPr wrap="square">
            <a:spAutoFit/>
          </a:bodyPr>
          <a:lstStyle/>
          <a:p>
            <a:r>
              <a:rPr lang="en-US" sz="2800" b="1" u="sng" dirty="0"/>
              <a:t>SAYING “NO” CASUALLY – LESS POLITELY</a:t>
            </a:r>
          </a:p>
          <a:p>
            <a:pPr marL="514350" indent="-514350">
              <a:buFont typeface="+mj-lt"/>
              <a:buAutoNum type="arabicPeriod"/>
            </a:pPr>
            <a:r>
              <a:rPr lang="en-US" sz="2800" dirty="0"/>
              <a:t>Mm-Mm</a:t>
            </a:r>
          </a:p>
          <a:p>
            <a:pPr marL="514350" indent="-514350">
              <a:buFont typeface="+mj-lt"/>
              <a:buAutoNum type="arabicPeriod"/>
            </a:pPr>
            <a:r>
              <a:rPr lang="en-US" sz="2800" dirty="0"/>
              <a:t>I’m all set.</a:t>
            </a:r>
          </a:p>
          <a:p>
            <a:pPr marL="514350" indent="-514350">
              <a:buFont typeface="+mj-lt"/>
              <a:buAutoNum type="arabicPeriod"/>
            </a:pPr>
            <a:r>
              <a:rPr lang="en-US" sz="2800" dirty="0"/>
              <a:t>I’m good.</a:t>
            </a:r>
          </a:p>
          <a:p>
            <a:pPr marL="514350" indent="-514350">
              <a:buFont typeface="+mj-lt"/>
              <a:buAutoNum type="arabicPeriod"/>
            </a:pPr>
            <a:r>
              <a:rPr lang="en-US" sz="2800" dirty="0"/>
              <a:t>Not right now. </a:t>
            </a:r>
          </a:p>
          <a:p>
            <a:pPr marL="514350" indent="-514350">
              <a:buFont typeface="+mj-lt"/>
              <a:buAutoNum type="arabicPeriod"/>
            </a:pPr>
            <a:r>
              <a:rPr lang="en-US" sz="2800" dirty="0" err="1"/>
              <a:t>Naw</a:t>
            </a:r>
            <a:r>
              <a:rPr lang="en-US" sz="2800" dirty="0"/>
              <a:t> </a:t>
            </a:r>
          </a:p>
          <a:p>
            <a:pPr marL="514350" indent="-514350">
              <a:buFont typeface="+mj-lt"/>
              <a:buAutoNum type="arabicPeriod"/>
            </a:pPr>
            <a:r>
              <a:rPr lang="en-US" sz="2800" dirty="0"/>
              <a:t>No way, Jose.</a:t>
            </a:r>
          </a:p>
          <a:p>
            <a:pPr marL="514350" indent="-514350">
              <a:buFont typeface="+mj-lt"/>
              <a:buAutoNum type="arabicPeriod"/>
            </a:pPr>
            <a:r>
              <a:rPr lang="en-US" sz="2800" dirty="0"/>
              <a:t>No can do</a:t>
            </a:r>
          </a:p>
          <a:p>
            <a:pPr marL="514350" indent="-514350">
              <a:buFont typeface="+mj-lt"/>
              <a:buAutoNum type="arabicPeriod"/>
            </a:pPr>
            <a:r>
              <a:rPr lang="en-US" sz="2800" dirty="0"/>
              <a:t>Nah</a:t>
            </a:r>
          </a:p>
          <a:p>
            <a:pPr marL="514350" indent="-514350">
              <a:buFont typeface="+mj-lt"/>
              <a:buAutoNum type="arabicPeriod"/>
            </a:pPr>
            <a:r>
              <a:rPr lang="en-US" sz="2800" dirty="0"/>
              <a:t>No</a:t>
            </a:r>
          </a:p>
          <a:p>
            <a:pPr marL="514350" indent="-514350">
              <a:buFont typeface="+mj-lt"/>
              <a:buAutoNum type="arabicPeriod"/>
            </a:pPr>
            <a:r>
              <a:rPr lang="en-US" sz="2800" dirty="0"/>
              <a:t>Nope</a:t>
            </a:r>
          </a:p>
          <a:p>
            <a:pPr marL="514350" indent="-514350">
              <a:buFont typeface="+mj-lt"/>
              <a:buAutoNum type="arabicPeriod"/>
            </a:pPr>
            <a:r>
              <a:rPr lang="en-US" sz="2800" dirty="0"/>
              <a:t>Not possible.</a:t>
            </a:r>
          </a:p>
          <a:p>
            <a:pPr marL="514350" indent="-514350">
              <a:buFont typeface="+mj-lt"/>
              <a:buAutoNum type="arabicPeriod"/>
            </a:pPr>
            <a:r>
              <a:rPr lang="en-US" sz="2800" dirty="0"/>
              <a:t>Heaven’s* no!</a:t>
            </a:r>
          </a:p>
          <a:p>
            <a:pPr marL="514350" indent="-514350">
              <a:buFont typeface="+mj-lt"/>
              <a:buAutoNum type="arabicPeriod"/>
            </a:pPr>
            <a:r>
              <a:rPr lang="en-US" sz="2800" dirty="0"/>
              <a:t>Never.</a:t>
            </a:r>
          </a:p>
        </p:txBody>
      </p:sp>
    </p:spTree>
    <p:extLst>
      <p:ext uri="{BB962C8B-B14F-4D97-AF65-F5344CB8AC3E}">
        <p14:creationId xmlns:p14="http://schemas.microsoft.com/office/powerpoint/2010/main" val="10396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915337"/>
            <a:ext cx="7366000" cy="1065863"/>
          </a:xfrm>
        </p:spPr>
        <p:txBody>
          <a:bodyPr>
            <a:normAutofit/>
          </a:bodyPr>
          <a:lstStyle/>
          <a:p>
            <a:r>
              <a:rPr lang="en-US" sz="3200" dirty="0">
                <a:solidFill>
                  <a:schemeClr val="accent4">
                    <a:lumMod val="50000"/>
                  </a:schemeClr>
                </a:solidFill>
              </a:rPr>
              <a:t>Truth:  It Can Be Intense And Difficult. </a:t>
            </a:r>
          </a:p>
        </p:txBody>
      </p:sp>
      <p:pic>
        <p:nvPicPr>
          <p:cNvPr id="9" name="Content Placeholder 8"/>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312" t="270" r="17294" b="-270"/>
          <a:stretch/>
        </p:blipFill>
        <p:spPr>
          <a:xfrm>
            <a:off x="508845" y="1981200"/>
            <a:ext cx="3605955" cy="3144044"/>
          </a:xfrm>
        </p:spPr>
      </p:pic>
      <p:pic>
        <p:nvPicPr>
          <p:cNvPr id="10" name="Content Placeholder 9"/>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817" b="7451"/>
          <a:stretch/>
        </p:blipFill>
        <p:spPr>
          <a:xfrm>
            <a:off x="4202225" y="1981200"/>
            <a:ext cx="4334367" cy="3144044"/>
          </a:xfrm>
        </p:spPr>
      </p:pic>
    </p:spTree>
    <p:extLst>
      <p:ext uri="{BB962C8B-B14F-4D97-AF65-F5344CB8AC3E}">
        <p14:creationId xmlns:p14="http://schemas.microsoft.com/office/powerpoint/2010/main" val="322297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209A6BD-69CD-4449-B5D3-52E75113EC6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781300" y="1095375"/>
            <a:ext cx="3581400" cy="4667250"/>
          </a:xfrm>
        </p:spPr>
      </p:pic>
    </p:spTree>
    <p:extLst>
      <p:ext uri="{BB962C8B-B14F-4D97-AF65-F5344CB8AC3E}">
        <p14:creationId xmlns:p14="http://schemas.microsoft.com/office/powerpoint/2010/main" val="11076390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You really are.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0879" y="2479964"/>
            <a:ext cx="4276784" cy="3455699"/>
          </a:xfrm>
        </p:spPr>
      </p:pic>
    </p:spTree>
    <p:extLst>
      <p:ext uri="{BB962C8B-B14F-4D97-AF65-F5344CB8AC3E}">
        <p14:creationId xmlns:p14="http://schemas.microsoft.com/office/powerpoint/2010/main" val="1196963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0BDB2-6530-4C9C-A22B-1AAE818C328E}"/>
              </a:ext>
            </a:extLst>
          </p:cNvPr>
          <p:cNvSpPr>
            <a:spLocks noGrp="1"/>
          </p:cNvSpPr>
          <p:nvPr>
            <p:ph type="title"/>
          </p:nvPr>
        </p:nvSpPr>
        <p:spPr/>
        <p:txBody>
          <a:bodyPr>
            <a:noAutofit/>
          </a:bodyPr>
          <a:lstStyle/>
          <a:p>
            <a:r>
              <a:rPr lang="en-US" sz="3200" dirty="0"/>
              <a:t>You are all the heroes. </a:t>
            </a:r>
          </a:p>
        </p:txBody>
      </p:sp>
      <p:pic>
        <p:nvPicPr>
          <p:cNvPr id="6" name="Picture Placeholder 5">
            <a:extLst>
              <a:ext uri="{FF2B5EF4-FFF2-40B4-BE49-F238E27FC236}">
                <a16:creationId xmlns:a16="http://schemas.microsoft.com/office/drawing/2014/main" id="{DC8F61E2-7738-4CF0-9BAB-4F6A1339368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875" b="4875"/>
          <a:stretch>
            <a:fillRect/>
          </a:stretch>
        </p:blipFill>
        <p:spPr/>
      </p:pic>
      <p:sp>
        <p:nvSpPr>
          <p:cNvPr id="4" name="Text Placeholder 3">
            <a:extLst>
              <a:ext uri="{FF2B5EF4-FFF2-40B4-BE49-F238E27FC236}">
                <a16:creationId xmlns:a16="http://schemas.microsoft.com/office/drawing/2014/main" id="{4391328C-19EC-4ABC-B2D8-E220EC707B95}"/>
              </a:ext>
            </a:extLst>
          </p:cNvPr>
          <p:cNvSpPr>
            <a:spLocks noGrp="1"/>
          </p:cNvSpPr>
          <p:nvPr>
            <p:ph type="body" sz="half" idx="2"/>
          </p:nvPr>
        </p:nvSpPr>
        <p:spPr/>
        <p:txBody>
          <a:bodyPr>
            <a:normAutofit/>
          </a:bodyPr>
          <a:lstStyle/>
          <a:p>
            <a:r>
              <a:rPr lang="en-US" sz="2400" dirty="0"/>
              <a:t>Thank you for everything you do!</a:t>
            </a:r>
          </a:p>
        </p:txBody>
      </p:sp>
    </p:spTree>
    <p:extLst>
      <p:ext uri="{BB962C8B-B14F-4D97-AF65-F5344CB8AC3E}">
        <p14:creationId xmlns:p14="http://schemas.microsoft.com/office/powerpoint/2010/main" val="30859926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16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872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871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779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Try Listening!</a:t>
            </a:r>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14906" b="14906"/>
          <a:stretch>
            <a:fillRect/>
          </a:stretch>
        </p:blipFill>
        <p:spPr/>
      </p:pic>
      <p:sp>
        <p:nvSpPr>
          <p:cNvPr id="7" name="Text Placeholder 6"/>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503460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80767" y="2305665"/>
            <a:ext cx="5791200" cy="2585323"/>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Try using “AND” </a:t>
            </a:r>
          </a:p>
          <a:p>
            <a:pPr algn="ctr"/>
            <a:r>
              <a:rPr lang="en-US" sz="5400" b="1" dirty="0">
                <a:ln w="22225">
                  <a:solidFill>
                    <a:schemeClr val="accent2"/>
                  </a:solidFill>
                  <a:prstDash val="solid"/>
                </a:ln>
                <a:solidFill>
                  <a:schemeClr val="accent2">
                    <a:lumMod val="40000"/>
                    <a:lumOff val="60000"/>
                  </a:schemeClr>
                </a:solidFill>
              </a:rPr>
              <a:t>instead of </a:t>
            </a:r>
          </a:p>
          <a:p>
            <a:pPr algn="ctr"/>
            <a:r>
              <a:rPr lang="en-US" sz="5400" b="1" dirty="0">
                <a:ln w="22225">
                  <a:solidFill>
                    <a:schemeClr val="accent2"/>
                  </a:solidFill>
                  <a:prstDash val="solid"/>
                </a:ln>
                <a:solidFill>
                  <a:schemeClr val="accent2">
                    <a:lumMod val="40000"/>
                    <a:lumOff val="60000"/>
                  </a:schemeClr>
                </a:solidFill>
              </a:rPr>
              <a:t>“BUT”</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9173028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609600"/>
            <a:ext cx="5410200" cy="5410200"/>
          </a:xfrm>
          <a:prstGeom prst="rect">
            <a:avLst/>
          </a:prstGeom>
        </p:spPr>
      </p:pic>
    </p:spTree>
    <p:extLst>
      <p:ext uri="{BB962C8B-B14F-4D97-AF65-F5344CB8AC3E}">
        <p14:creationId xmlns:p14="http://schemas.microsoft.com/office/powerpoint/2010/main" val="57945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762000"/>
            <a:ext cx="8077200" cy="531813"/>
          </a:xfrm>
        </p:spPr>
        <p:txBody>
          <a:bodyPr>
            <a:normAutofit fontScale="90000"/>
          </a:bodyPr>
          <a:lstStyle/>
          <a:p>
            <a:r>
              <a:rPr lang="en-US" dirty="0"/>
              <a:t>It can affect every part of your life</a:t>
            </a:r>
          </a:p>
        </p:txBody>
      </p:sp>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066800" y="1293813"/>
            <a:ext cx="3252788" cy="1984375"/>
          </a:xfrm>
        </p:spPr>
      </p:pic>
      <p:pic>
        <p:nvPicPr>
          <p:cNvPr id="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033187" y="3429000"/>
            <a:ext cx="3279775" cy="2097088"/>
          </a:xfrm>
        </p:spPr>
      </p:pic>
      <p:pic>
        <p:nvPicPr>
          <p:cNvPr id="3" name="Picture 2"/>
          <p:cNvPicPr>
            <a:picLocks noChangeAspect="1"/>
          </p:cNvPicPr>
          <p:nvPr/>
        </p:nvPicPr>
        <p:blipFill>
          <a:blip r:embed="rId4"/>
          <a:stretch>
            <a:fillRect/>
          </a:stretch>
        </p:blipFill>
        <p:spPr>
          <a:xfrm>
            <a:off x="4519611" y="3487153"/>
            <a:ext cx="3557589" cy="2097086"/>
          </a:xfrm>
          <a:prstGeom prst="rect">
            <a:avLst/>
          </a:prstGeom>
        </p:spPr>
      </p:pic>
      <p:pic>
        <p:nvPicPr>
          <p:cNvPr id="8" name="Picture 7"/>
          <p:cNvPicPr>
            <a:picLocks noChangeAspect="1"/>
          </p:cNvPicPr>
          <p:nvPr/>
        </p:nvPicPr>
        <p:blipFill>
          <a:blip r:embed="rId5"/>
          <a:stretch>
            <a:fillRect/>
          </a:stretch>
        </p:blipFill>
        <p:spPr>
          <a:xfrm>
            <a:off x="4343400" y="1168636"/>
            <a:ext cx="3733800" cy="2318517"/>
          </a:xfrm>
          <a:prstGeom prst="rect">
            <a:avLst/>
          </a:prstGeom>
        </p:spPr>
      </p:pic>
    </p:spTree>
    <p:extLst>
      <p:ext uri="{BB962C8B-B14F-4D97-AF65-F5344CB8AC3E}">
        <p14:creationId xmlns:p14="http://schemas.microsoft.com/office/powerpoint/2010/main" val="945162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609600"/>
            <a:ext cx="5410200" cy="5410200"/>
          </a:xfrm>
          <a:prstGeom prst="rect">
            <a:avLst/>
          </a:prstGeom>
        </p:spPr>
      </p:pic>
      <p:sp>
        <p:nvSpPr>
          <p:cNvPr id="2" name="Rounded Rectangle 1"/>
          <p:cNvSpPr/>
          <p:nvPr/>
        </p:nvSpPr>
        <p:spPr>
          <a:xfrm>
            <a:off x="990600" y="4419600"/>
            <a:ext cx="7772400" cy="2057400"/>
          </a:xfrm>
          <a:prstGeom prst="roundRect">
            <a:avLst/>
          </a:prstGeom>
          <a:solidFill>
            <a:schemeClr val="tx1"/>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Gabriola" panose="04040605051002020D02" pitchFamily="82" charset="0"/>
              </a:rPr>
              <a:t>AND ….DON’T TRY TO BURN ANYONE ELSE!! </a:t>
            </a:r>
          </a:p>
        </p:txBody>
      </p:sp>
    </p:spTree>
    <p:extLst>
      <p:ext uri="{BB962C8B-B14F-4D97-AF65-F5344CB8AC3E}">
        <p14:creationId xmlns:p14="http://schemas.microsoft.com/office/powerpoint/2010/main" val="12557262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2424" b="2424"/>
          <a:stretch>
            <a:fillRect/>
          </a:stretch>
        </p:blipFill>
        <p:spPr/>
      </p:pic>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776628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28414"/>
            <a:ext cx="8423122" cy="5896186"/>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3081629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Content Placeholder 9"/>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4913313" cy="6973888"/>
          </a:xfrm>
        </p:spPr>
      </p:pic>
    </p:spTree>
    <p:extLst>
      <p:ext uri="{BB962C8B-B14F-4D97-AF65-F5344CB8AC3E}">
        <p14:creationId xmlns:p14="http://schemas.microsoft.com/office/powerpoint/2010/main" val="1949932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866" y="1644033"/>
            <a:ext cx="6799262" cy="3199652"/>
          </a:xfrm>
        </p:spPr>
      </p:pic>
    </p:spTree>
    <p:extLst>
      <p:ext uri="{BB962C8B-B14F-4D97-AF65-F5344CB8AC3E}">
        <p14:creationId xmlns:p14="http://schemas.microsoft.com/office/powerpoint/2010/main" val="41161092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 name="Picture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205" y="838200"/>
            <a:ext cx="7164395" cy="4411663"/>
          </a:xfrm>
        </p:spPr>
      </p:pic>
      <p:sp>
        <p:nvSpPr>
          <p:cNvPr id="7" name="TextBox 6"/>
          <p:cNvSpPr txBox="1"/>
          <p:nvPr/>
        </p:nvSpPr>
        <p:spPr>
          <a:xfrm flipH="1">
            <a:off x="811204" y="5327000"/>
            <a:ext cx="7164394" cy="646331"/>
          </a:xfrm>
          <a:prstGeom prst="rect">
            <a:avLst/>
          </a:prstGeom>
          <a:noFill/>
        </p:spPr>
        <p:txBody>
          <a:bodyPr wrap="square" rtlCol="0">
            <a:spAutoFit/>
          </a:bodyPr>
          <a:lstStyle/>
          <a:p>
            <a:r>
              <a:rPr lang="en-US" sz="3600" dirty="0"/>
              <a:t>Let us strive to be agreeable friends… </a:t>
            </a:r>
          </a:p>
        </p:txBody>
      </p:sp>
    </p:spTree>
    <p:extLst>
      <p:ext uri="{BB962C8B-B14F-4D97-AF65-F5344CB8AC3E}">
        <p14:creationId xmlns:p14="http://schemas.microsoft.com/office/powerpoint/2010/main" val="15431731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Not every animal or human appreciates how hard you work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866" y="2667000"/>
            <a:ext cx="2931316" cy="2885515"/>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233" y="2975305"/>
            <a:ext cx="3403356" cy="2268904"/>
          </a:xfrm>
          <a:prstGeom prst="rect">
            <a:avLst/>
          </a:prstGeom>
        </p:spPr>
      </p:pic>
    </p:spTree>
    <p:extLst>
      <p:ext uri="{BB962C8B-B14F-4D97-AF65-F5344CB8AC3E}">
        <p14:creationId xmlns:p14="http://schemas.microsoft.com/office/powerpoint/2010/main" val="8086829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pic>
        <p:nvPicPr>
          <p:cNvPr id="10" name="Picture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81" y="381000"/>
            <a:ext cx="8730877" cy="6019800"/>
          </a:xfrm>
        </p:spPr>
      </p:pic>
      <p:sp>
        <p:nvSpPr>
          <p:cNvPr id="13" name="TextBox 12"/>
          <p:cNvSpPr txBox="1"/>
          <p:nvPr/>
        </p:nvSpPr>
        <p:spPr>
          <a:xfrm>
            <a:off x="228600" y="4953000"/>
            <a:ext cx="8538632" cy="92333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5400" dirty="0">
                <a:ln>
                  <a:solidFill>
                    <a:schemeClr val="bg1"/>
                  </a:solidFill>
                </a:ln>
                <a:effectLst>
                  <a:glow rad="127000">
                    <a:schemeClr val="tx1"/>
                  </a:glow>
                  <a:outerShdw blurRad="38100" dist="38100" dir="2700000" algn="tl">
                    <a:srgbClr val="000000">
                      <a:alpha val="43137"/>
                    </a:srgbClr>
                  </a:outerShdw>
                </a:effectLst>
                <a:latin typeface="Georgia" panose="02040502050405020303" pitchFamily="18" charset="0"/>
              </a:rPr>
              <a:t>COMPASSION FATIGUE</a:t>
            </a:r>
          </a:p>
        </p:txBody>
      </p:sp>
    </p:spTree>
    <p:extLst>
      <p:ext uri="{BB962C8B-B14F-4D97-AF65-F5344CB8AC3E}">
        <p14:creationId xmlns:p14="http://schemas.microsoft.com/office/powerpoint/2010/main" val="236478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10C6F69-A605-4AC8-906F-6E8B5AA2C847}"/>
              </a:ext>
            </a:extLst>
          </p:cNvPr>
          <p:cNvPicPr>
            <a:picLocks noGrp="1" noChangeAspect="1"/>
          </p:cNvPicPr>
          <p:nvPr>
            <p:ph type="pic" idx="4294967295"/>
          </p:nvPr>
        </p:nvPicPr>
        <p:blipFill>
          <a:blip r:embed="rId2">
            <a:extLst>
              <a:ext uri="{28A0092B-C50C-407E-A947-70E740481C1C}">
                <a14:useLocalDpi xmlns:a14="http://schemas.microsoft.com/office/drawing/2010/main" val="0"/>
              </a:ext>
            </a:extLst>
          </a:blip>
          <a:srcRect/>
          <a:stretch/>
        </p:blipFill>
        <p:spPr>
          <a:xfrm>
            <a:off x="2133600" y="381000"/>
            <a:ext cx="5065712" cy="5715000"/>
          </a:xfrm>
        </p:spPr>
      </p:pic>
    </p:spTree>
    <p:extLst>
      <p:ext uri="{BB962C8B-B14F-4D97-AF65-F5344CB8AC3E}">
        <p14:creationId xmlns:p14="http://schemas.microsoft.com/office/powerpoint/2010/main" val="216465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7B93-DA4C-496D-A5FA-0519167D50C8}"/>
              </a:ext>
            </a:extLst>
          </p:cNvPr>
          <p:cNvSpPr>
            <a:spLocks noGrp="1"/>
          </p:cNvSpPr>
          <p:nvPr>
            <p:ph type="title"/>
          </p:nvPr>
        </p:nvSpPr>
        <p:spPr>
          <a:xfrm>
            <a:off x="1809750" y="365126"/>
            <a:ext cx="5524500" cy="1325563"/>
          </a:xfrm>
        </p:spPr>
        <p:txBody>
          <a:bodyPr>
            <a:normAutofit/>
          </a:bodyPr>
          <a:lstStyle/>
          <a:p>
            <a:r>
              <a:rPr lang="en-US" dirty="0"/>
              <a:t>CRISIS STRESS MANAGEMENT </a:t>
            </a:r>
          </a:p>
        </p:txBody>
      </p:sp>
      <p:pic>
        <p:nvPicPr>
          <p:cNvPr id="6" name="Content Placeholder 5">
            <a:extLst>
              <a:ext uri="{FF2B5EF4-FFF2-40B4-BE49-F238E27FC236}">
                <a16:creationId xmlns:a16="http://schemas.microsoft.com/office/drawing/2014/main" id="{23BF216F-3602-4A84-9ACC-2EC394637B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750" y="2610644"/>
            <a:ext cx="5524500" cy="2781300"/>
          </a:xfrm>
        </p:spPr>
      </p:pic>
    </p:spTree>
    <p:extLst>
      <p:ext uri="{BB962C8B-B14F-4D97-AF65-F5344CB8AC3E}">
        <p14:creationId xmlns:p14="http://schemas.microsoft.com/office/powerpoint/2010/main" val="2420899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25771</TotalTime>
  <Words>1336</Words>
  <Application>Microsoft Office PowerPoint</Application>
  <PresentationFormat>On-screen Show (4:3)</PresentationFormat>
  <Paragraphs>183</Paragraphs>
  <Slides>77</Slides>
  <Notes>1</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77</vt:i4>
      </vt:variant>
    </vt:vector>
  </HeadingPairs>
  <TitlesOfParts>
    <vt:vector size="87" baseType="lpstr">
      <vt:lpstr>Arial</vt:lpstr>
      <vt:lpstr>Bradley Hand ITC</vt:lpstr>
      <vt:lpstr>Calibri</vt:lpstr>
      <vt:lpstr>Calibri Light</vt:lpstr>
      <vt:lpstr>Gabriola</vt:lpstr>
      <vt:lpstr>Georgia</vt:lpstr>
      <vt:lpstr>Impact</vt:lpstr>
      <vt:lpstr>Montserrat</vt:lpstr>
      <vt:lpstr>Open Sans Condensed</vt:lpstr>
      <vt:lpstr>Office Theme</vt:lpstr>
      <vt:lpstr>Staying Sane During Baby Season  And Other Myths</vt:lpstr>
      <vt:lpstr>PowerPoint Presentation</vt:lpstr>
      <vt:lpstr>PowerPoint Presentation</vt:lpstr>
      <vt:lpstr>The Myth </vt:lpstr>
      <vt:lpstr>THE REALITY</vt:lpstr>
      <vt:lpstr>Truth:  It Can Be Intense And Difficult. </vt:lpstr>
      <vt:lpstr>It can affect every part of your life</vt:lpstr>
      <vt:lpstr>PowerPoint Presentation</vt:lpstr>
      <vt:lpstr>CRISIS STRESS MANAGEMENT </vt:lpstr>
      <vt:lpstr>PowerPoint Presentation</vt:lpstr>
      <vt:lpstr>Stacia’s Super Secret Proprietary Technique for Calming Down when You Can’t Breathe Right</vt:lpstr>
      <vt:lpstr>Ta–da!   Naming Things  </vt:lpstr>
      <vt:lpstr>FIVE SENSES -Present Moment </vt:lpstr>
      <vt:lpstr>Just solve the problem in front of you </vt:lpstr>
      <vt:lpstr>Quick Practice – Small Group </vt:lpstr>
      <vt:lpstr>Think of your “Happy Place” </vt:lpstr>
      <vt:lpstr>Distress Tolerance – Sometimes life is a B****, but you don’t have to be one too. </vt:lpstr>
      <vt:lpstr>Radical Acceptance </vt:lpstr>
      <vt:lpstr>Self-Soothe – using your five senses and memories </vt:lpstr>
      <vt:lpstr>A.C.C.E.P.T.S </vt:lpstr>
      <vt:lpstr>PowerPoint Presentation</vt:lpstr>
      <vt:lpstr>THE LONG TERM RISKS OF CARING</vt:lpstr>
      <vt:lpstr>PowerPoint Presentation</vt:lpstr>
      <vt:lpstr>Vicarious Trauma </vt:lpstr>
      <vt:lpstr>Compassion Fatigue </vt:lpstr>
      <vt:lpstr>Compassion Fatigue </vt:lpstr>
      <vt:lpstr>PowerPoint Presentation</vt:lpstr>
      <vt:lpstr>Fact or Fiction ?  </vt:lpstr>
      <vt:lpstr>PowerPoint Presentation</vt:lpstr>
      <vt:lpstr>As heroic as you all are…</vt:lpstr>
      <vt:lpstr>Rescuing can feel good.   Beware of the Risk of Hoarding   </vt:lpstr>
      <vt:lpstr>Self-destructive coping</vt:lpstr>
      <vt:lpstr>Self-Care: it is a thing!</vt:lpstr>
      <vt:lpstr>You cannot pour from an empty cup </vt:lpstr>
      <vt:lpstr> The part where people might imagine they don’t have the  TIME MONEY ENERGY  or RIGHT to take care of themselves </vt:lpstr>
      <vt:lpstr>Types of Self Care  </vt:lpstr>
      <vt:lpstr>PowerPoint Presentation</vt:lpstr>
      <vt:lpstr>Physical Self Care</vt:lpstr>
      <vt:lpstr>If you want to be a better rehabber try to get enough sleep! Seriously.  </vt:lpstr>
      <vt:lpstr>Psychological Self-Care: </vt:lpstr>
      <vt:lpstr>Psychological Self-care: Make time for your hobbies and interests, learn something new. </vt:lpstr>
      <vt:lpstr>PowerPoint Presentation</vt:lpstr>
      <vt:lpstr>Be in the moment…</vt:lpstr>
      <vt:lpstr>Emotional Self-Care: Focus on what you do right.  (You are pretty awesome if you think about it.)</vt:lpstr>
      <vt:lpstr>PowerPoint Presentation</vt:lpstr>
      <vt:lpstr>Let Go Of The Past….We Don’t Have Time Machines Yet.</vt:lpstr>
      <vt:lpstr>Don’t try to control anyone but you.  (honestly- that is hard enough)  </vt:lpstr>
      <vt:lpstr>Spiritual Self-Care </vt:lpstr>
      <vt:lpstr>Honor The Work</vt:lpstr>
      <vt:lpstr>Value And Nurture Your Relationships</vt:lpstr>
      <vt:lpstr>IT IS NOT A COMPETITION</vt:lpstr>
      <vt:lpstr>PowerPoint Presentation</vt:lpstr>
      <vt:lpstr>Learn to say “No”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are.  You really are. </vt:lpstr>
      <vt:lpstr>You are all the heroes. </vt:lpstr>
      <vt:lpstr>PowerPoint Presentation</vt:lpstr>
      <vt:lpstr>PowerPoint Presentation</vt:lpstr>
      <vt:lpstr>PowerPoint Presentation</vt:lpstr>
      <vt:lpstr>PowerPoint Presentation</vt:lpstr>
      <vt:lpstr>Try Listening!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 every animal or human appreciates how hard you work </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Stacia</dc:creator>
  <cp:lastModifiedBy>stacia bjarnason</cp:lastModifiedBy>
  <cp:revision>268</cp:revision>
  <dcterms:created xsi:type="dcterms:W3CDTF">2013-04-12T17:35:56Z</dcterms:created>
  <dcterms:modified xsi:type="dcterms:W3CDTF">2020-03-07T12:12:22Z</dcterms:modified>
</cp:coreProperties>
</file>