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49"/>
  </p:notesMasterIdLst>
  <p:sldIdLst>
    <p:sldId id="407" r:id="rId2"/>
    <p:sldId id="398" r:id="rId3"/>
    <p:sldId id="460" r:id="rId4"/>
    <p:sldId id="463" r:id="rId5"/>
    <p:sldId id="464" r:id="rId6"/>
    <p:sldId id="465" r:id="rId7"/>
    <p:sldId id="461" r:id="rId8"/>
    <p:sldId id="462" r:id="rId9"/>
    <p:sldId id="457" r:id="rId10"/>
    <p:sldId id="458" r:id="rId11"/>
    <p:sldId id="449" r:id="rId12"/>
    <p:sldId id="453" r:id="rId13"/>
    <p:sldId id="472" r:id="rId14"/>
    <p:sldId id="473" r:id="rId15"/>
    <p:sldId id="455" r:id="rId16"/>
    <p:sldId id="394" r:id="rId17"/>
    <p:sldId id="470" r:id="rId18"/>
    <p:sldId id="447" r:id="rId19"/>
    <p:sldId id="468" r:id="rId20"/>
    <p:sldId id="474" r:id="rId21"/>
    <p:sldId id="448" r:id="rId22"/>
    <p:sldId id="490" r:id="rId23"/>
    <p:sldId id="452" r:id="rId24"/>
    <p:sldId id="389" r:id="rId25"/>
    <p:sldId id="459" r:id="rId26"/>
    <p:sldId id="483" r:id="rId27"/>
    <p:sldId id="399" r:id="rId28"/>
    <p:sldId id="395" r:id="rId29"/>
    <p:sldId id="370" r:id="rId30"/>
    <p:sldId id="392" r:id="rId31"/>
    <p:sldId id="476" r:id="rId32"/>
    <p:sldId id="469" r:id="rId33"/>
    <p:sldId id="478" r:id="rId34"/>
    <p:sldId id="479" r:id="rId35"/>
    <p:sldId id="477" r:id="rId36"/>
    <p:sldId id="480" r:id="rId37"/>
    <p:sldId id="471" r:id="rId38"/>
    <p:sldId id="482" r:id="rId39"/>
    <p:sldId id="402" r:id="rId40"/>
    <p:sldId id="456" r:id="rId41"/>
    <p:sldId id="466" r:id="rId42"/>
    <p:sldId id="484" r:id="rId43"/>
    <p:sldId id="485" r:id="rId44"/>
    <p:sldId id="486" r:id="rId45"/>
    <p:sldId id="487" r:id="rId46"/>
    <p:sldId id="488" r:id="rId47"/>
    <p:sldId id="48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9B"/>
    <a:srgbClr val="5ADC44"/>
    <a:srgbClr val="7CBB5D"/>
    <a:srgbClr val="6E8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6409" autoAdjust="0"/>
  </p:normalViewPr>
  <p:slideViewPr>
    <p:cSldViewPr>
      <p:cViewPr varScale="1">
        <p:scale>
          <a:sx n="72" d="100"/>
          <a:sy n="72" d="100"/>
        </p:scale>
        <p:origin x="1266" y="78"/>
      </p:cViewPr>
      <p:guideLst>
        <p:guide orient="horz" pos="2160"/>
        <p:guide pos="2880"/>
      </p:guideLst>
    </p:cSldViewPr>
  </p:slideViewPr>
  <p:outlineViewPr>
    <p:cViewPr>
      <p:scale>
        <a:sx n="33" d="100"/>
        <a:sy n="33" d="100"/>
      </p:scale>
      <p:origin x="0" y="-83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4FBDB-B0AE-4BC7-8CA7-719A246AA346}" type="datetimeFigureOut">
              <a:rPr lang="en-US" smtClean="0"/>
              <a:t>3/7/2020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B37BB-22D5-4010-A541-BF1206BFC032}" type="slidenum">
              <a:rPr lang="en-US" smtClean="0"/>
              <a:t>‹#›</a:t>
            </a:fld>
            <a:endParaRPr lang="en-US"/>
          </a:p>
        </p:txBody>
      </p:sp>
    </p:spTree>
    <p:extLst>
      <p:ext uri="{BB962C8B-B14F-4D97-AF65-F5344CB8AC3E}">
        <p14:creationId xmlns:p14="http://schemas.microsoft.com/office/powerpoint/2010/main" val="38216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9D45-ECDD-4358-991B-6936232BAB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97BEBD-932A-4C11-B490-BA5C70769C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D9C7FF-2729-4256-8BC7-899AE2B5A195}"/>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2C899F24-513C-4795-B51D-062226BC2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95E83-B6A0-42DD-B58D-75454165E028}"/>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0484636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86BC-D3B8-4FC4-A7B2-D24DD70DE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28C5B-3DAC-419F-BC7E-C04697355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44B10-8BBB-4998-8BFA-3A8BB98827EA}"/>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501C4DA2-A03F-4CA2-BFAC-9DD98411C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FEB9C-6813-4CBD-9B1E-8F68232B5E87}"/>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12719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95E95-61A8-4549-8DCF-BB92F442A56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9359F-2F40-4A5D-A7E9-0CEE5C1CEFA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6FA96-9A23-4B32-A865-3D6F62A8F031}"/>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7C1F7599-6B2F-4D1F-9628-04339F39F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88DD7-C8FF-4627-AD74-7DEBE2D28199}"/>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34861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78040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91A37-24C2-44AE-8630-D4476974EF80}"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02685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7769-3505-4686-9A5E-2B4C5C21F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74B12-8D11-46E5-8915-784C10381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F22F9-8BEB-4416-9521-C17A8719350F}"/>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27978F75-29F9-49A9-B9DE-CFA856106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183E7-9AC0-46DC-8C5E-5F5CF5CCC171}"/>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40265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9DD4-7A31-42BE-AC80-ADCA736440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0C6344-3F2F-4787-8784-76FE361C67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A8ADF-0B74-4CEE-A09F-D6AA6798C0D6}"/>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5B5E8C89-D278-4A7F-9180-BE5F70FB4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F865E-8CBB-4324-8C00-B5271ADF2013}"/>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00358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3356-3B87-45A3-8032-A576EDB07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904AB-EB62-4B8C-B3BE-15E4F9458B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40B845-AF1A-4925-92D8-F5C628375F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AF305-7D39-48FE-AC3F-84FF49D75C14}"/>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6" name="Footer Placeholder 5">
            <a:extLst>
              <a:ext uri="{FF2B5EF4-FFF2-40B4-BE49-F238E27FC236}">
                <a16:creationId xmlns:a16="http://schemas.microsoft.com/office/drawing/2014/main" id="{37194B82-F1D6-4A9B-BD00-B378318DC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0A9B5-83E2-441D-9587-7716DF44D520}"/>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174704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1596-8720-4AD5-8B01-822F3FDABFC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86257-EB34-4032-959E-9731F8F9B3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146DC-594C-4913-9E66-A6A5DE7EF5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B0477-D669-4471-B79F-6A886E7505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2321C-EE55-4401-9B56-B50F64DCB3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190B5-61AD-45D1-B7F7-7FA87FDAC043}"/>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8" name="Footer Placeholder 7">
            <a:extLst>
              <a:ext uri="{FF2B5EF4-FFF2-40B4-BE49-F238E27FC236}">
                <a16:creationId xmlns:a16="http://schemas.microsoft.com/office/drawing/2014/main" id="{DF75CCCF-B175-4354-B709-0A2DB90BD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46EA2-4C49-488C-967C-6A19253BDDA7}"/>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52387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B6E2-3FDF-461F-B87E-5027B921F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E91B9F-B8FF-4F0D-98B9-2F9BDCB9D110}"/>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4" name="Footer Placeholder 3">
            <a:extLst>
              <a:ext uri="{FF2B5EF4-FFF2-40B4-BE49-F238E27FC236}">
                <a16:creationId xmlns:a16="http://schemas.microsoft.com/office/drawing/2014/main" id="{714EBA95-5990-48FF-94DF-FCBD146E7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CB95B-AA94-4B23-82D3-ADA51CD4BF53}"/>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306334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D0384-3C72-410D-805D-5185C98010F0}"/>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3" name="Footer Placeholder 2">
            <a:extLst>
              <a:ext uri="{FF2B5EF4-FFF2-40B4-BE49-F238E27FC236}">
                <a16:creationId xmlns:a16="http://schemas.microsoft.com/office/drawing/2014/main" id="{CEE9C85B-6412-4070-864E-2BC09794A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077531-99B1-44AB-A80C-17D6CD184D61}"/>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1148841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B0F9-DDD2-4FE8-9828-7553C40C78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CBFB71-6011-40B2-9921-78FD7628FF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5D5F3-5888-40F6-90EA-50FE9A1BD7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B71FFB-C2E2-4DC3-9A61-6671314C96A9}"/>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6" name="Footer Placeholder 5">
            <a:extLst>
              <a:ext uri="{FF2B5EF4-FFF2-40B4-BE49-F238E27FC236}">
                <a16:creationId xmlns:a16="http://schemas.microsoft.com/office/drawing/2014/main" id="{BC17ED2A-1427-4600-8183-8E5AC505B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5CE37-3982-4419-A421-8782A90FA2B4}"/>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7516747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8C96-C5B8-49C4-ACDD-9C577F0476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63D942-A161-4357-A1B1-8C7342EC0F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240994-5733-4864-BF7D-2111A5DEF5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BF3D06-E263-49A8-8A8A-1D7FA66F1E96}"/>
              </a:ext>
            </a:extLst>
          </p:cNvPr>
          <p:cNvSpPr>
            <a:spLocks noGrp="1"/>
          </p:cNvSpPr>
          <p:nvPr>
            <p:ph type="dt" sz="half" idx="10"/>
          </p:nvPr>
        </p:nvSpPr>
        <p:spPr/>
        <p:txBody>
          <a:bodyPr/>
          <a:lstStyle/>
          <a:p>
            <a:fld id="{82591A37-24C2-44AE-8630-D4476974EF80}" type="datetimeFigureOut">
              <a:rPr lang="en-US" smtClean="0"/>
              <a:pPr/>
              <a:t>3/7/2020</a:t>
            </a:fld>
            <a:endParaRPr lang="en-US"/>
          </a:p>
        </p:txBody>
      </p:sp>
      <p:sp>
        <p:nvSpPr>
          <p:cNvPr id="6" name="Footer Placeholder 5">
            <a:extLst>
              <a:ext uri="{FF2B5EF4-FFF2-40B4-BE49-F238E27FC236}">
                <a16:creationId xmlns:a16="http://schemas.microsoft.com/office/drawing/2014/main" id="{2B9B833D-E3F6-470E-833F-8E8BB3640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00461-199D-4735-B1C7-1C7AF819F882}"/>
              </a:ext>
            </a:extLst>
          </p:cNvPr>
          <p:cNvSpPr>
            <a:spLocks noGrp="1"/>
          </p:cNvSpPr>
          <p:nvPr>
            <p:ph type="sldNum" sz="quarter" idx="12"/>
          </p:nvPr>
        </p:nvSpPr>
        <p:spPr/>
        <p:txBody>
          <a:bodyPr/>
          <a:lstStyle/>
          <a:p>
            <a:fld id="{649CE75E-F6D8-4BCC-95A0-088D6466375F}" type="slidenum">
              <a:rPr lang="en-US" smtClean="0"/>
              <a:pPr/>
              <a:t>‹#›</a:t>
            </a:fld>
            <a:endParaRPr lang="en-US"/>
          </a:p>
        </p:txBody>
      </p:sp>
    </p:spTree>
    <p:extLst>
      <p:ext uri="{BB962C8B-B14F-4D97-AF65-F5344CB8AC3E}">
        <p14:creationId xmlns:p14="http://schemas.microsoft.com/office/powerpoint/2010/main" val="225807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E2B2B3-300C-441E-ABD8-8FAC39981D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E39C7-BE6A-485C-BEFE-69D08E6979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093A-CA81-495C-82F7-A4B46FECEC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591A37-24C2-44AE-8630-D4476974EF80}" type="datetimeFigureOut">
              <a:rPr lang="en-US" smtClean="0"/>
              <a:pPr/>
              <a:t>3/7/2020</a:t>
            </a:fld>
            <a:endParaRPr lang="en-US"/>
          </a:p>
        </p:txBody>
      </p:sp>
      <p:sp>
        <p:nvSpPr>
          <p:cNvPr id="5" name="Footer Placeholder 4">
            <a:extLst>
              <a:ext uri="{FF2B5EF4-FFF2-40B4-BE49-F238E27FC236}">
                <a16:creationId xmlns:a16="http://schemas.microsoft.com/office/drawing/2014/main" id="{E786F51A-E12E-4A62-A04C-2C23EC7D1E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4F4AB-C6BA-470D-8304-4D5BE31D43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9CE75E-F6D8-4BCC-95A0-088D6466375F}" type="slidenum">
              <a:rPr lang="en-US" smtClean="0"/>
              <a:pPr/>
              <a:t>‹#›</a:t>
            </a:fld>
            <a:endParaRPr lang="en-US"/>
          </a:p>
        </p:txBody>
      </p:sp>
    </p:spTree>
    <p:extLst>
      <p:ext uri="{BB962C8B-B14F-4D97-AF65-F5344CB8AC3E}">
        <p14:creationId xmlns:p14="http://schemas.microsoft.com/office/powerpoint/2010/main" val="165266110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68402" y="974121"/>
            <a:ext cx="7164388" cy="4411663"/>
          </a:xfrm>
        </p:spPr>
      </p:pic>
      <p:sp>
        <p:nvSpPr>
          <p:cNvPr id="7" name="TextBox 6"/>
          <p:cNvSpPr txBox="1"/>
          <p:nvPr/>
        </p:nvSpPr>
        <p:spPr>
          <a:xfrm flipH="1">
            <a:off x="811204" y="5327000"/>
            <a:ext cx="7164394" cy="646331"/>
          </a:xfrm>
          <a:prstGeom prst="rect">
            <a:avLst/>
          </a:prstGeom>
          <a:noFill/>
        </p:spPr>
        <p:txBody>
          <a:bodyPr wrap="square" rtlCol="0">
            <a:spAutoFit/>
          </a:bodyPr>
          <a:lstStyle/>
          <a:p>
            <a:r>
              <a:rPr lang="en-US" sz="3600" dirty="0"/>
              <a:t>Let us strive to be agreeable friends… </a:t>
            </a:r>
          </a:p>
        </p:txBody>
      </p:sp>
    </p:spTree>
    <p:extLst>
      <p:ext uri="{BB962C8B-B14F-4D97-AF65-F5344CB8AC3E}">
        <p14:creationId xmlns:p14="http://schemas.microsoft.com/office/powerpoint/2010/main" val="154317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0322027-735E-45AA-A2F5-81DC893755C4}"/>
              </a:ext>
            </a:extLst>
          </p:cNvPr>
          <p:cNvGraphicFramePr>
            <a:graphicFrameLocks noGrp="1"/>
          </p:cNvGraphicFramePr>
          <p:nvPr>
            <p:extLst>
              <p:ext uri="{D42A27DB-BD31-4B8C-83A1-F6EECF244321}">
                <p14:modId xmlns:p14="http://schemas.microsoft.com/office/powerpoint/2010/main" val="3041832918"/>
              </p:ext>
            </p:extLst>
          </p:nvPr>
        </p:nvGraphicFramePr>
        <p:xfrm>
          <a:off x="838200" y="381000"/>
          <a:ext cx="7620000" cy="5333999"/>
        </p:xfrm>
        <a:graphic>
          <a:graphicData uri="http://schemas.openxmlformats.org/drawingml/2006/table">
            <a:tbl>
              <a:tblPr firstRow="1" bandRow="1">
                <a:tableStyleId>{7DF18680-E054-41AD-8BC1-D1AEF772440D}</a:tableStyleId>
              </a:tblPr>
              <a:tblGrid>
                <a:gridCol w="1828800">
                  <a:extLst>
                    <a:ext uri="{9D8B030D-6E8A-4147-A177-3AD203B41FA5}">
                      <a16:colId xmlns:a16="http://schemas.microsoft.com/office/drawing/2014/main" val="1267082689"/>
                    </a:ext>
                  </a:extLst>
                </a:gridCol>
                <a:gridCol w="2514600">
                  <a:extLst>
                    <a:ext uri="{9D8B030D-6E8A-4147-A177-3AD203B41FA5}">
                      <a16:colId xmlns:a16="http://schemas.microsoft.com/office/drawing/2014/main" val="2390365565"/>
                    </a:ext>
                  </a:extLst>
                </a:gridCol>
                <a:gridCol w="3276600">
                  <a:extLst>
                    <a:ext uri="{9D8B030D-6E8A-4147-A177-3AD203B41FA5}">
                      <a16:colId xmlns:a16="http://schemas.microsoft.com/office/drawing/2014/main" val="942389766"/>
                    </a:ext>
                  </a:extLst>
                </a:gridCol>
              </a:tblGrid>
              <a:tr h="1578521">
                <a:tc>
                  <a:txBody>
                    <a:bodyPr/>
                    <a:lstStyle/>
                    <a:p>
                      <a:endParaRPr lang="en-US" dirty="0"/>
                    </a:p>
                  </a:txBody>
                  <a:tcPr/>
                </a:tc>
                <a:tc>
                  <a:txBody>
                    <a:bodyPr/>
                    <a:lstStyle/>
                    <a:p>
                      <a:r>
                        <a:rPr lang="en-US" sz="2400" dirty="0"/>
                        <a:t>I stand up for my own needs and feelings </a:t>
                      </a:r>
                    </a:p>
                  </a:txBody>
                  <a:tcPr/>
                </a:tc>
                <a:tc>
                  <a:txBody>
                    <a:bodyPr/>
                    <a:lstStyle/>
                    <a:p>
                      <a:r>
                        <a:rPr lang="en-US" sz="2400" dirty="0"/>
                        <a:t>I don’t stand up for my own needs and feelings </a:t>
                      </a:r>
                    </a:p>
                  </a:txBody>
                  <a:tcPr/>
                </a:tc>
                <a:extLst>
                  <a:ext uri="{0D108BD9-81ED-4DB2-BD59-A6C34878D82A}">
                    <a16:rowId xmlns:a16="http://schemas.microsoft.com/office/drawing/2014/main" val="3846001372"/>
                  </a:ext>
                </a:extLst>
              </a:tr>
              <a:tr h="1737426">
                <a:tc>
                  <a:txBody>
                    <a:bodyPr/>
                    <a:lstStyle/>
                    <a:p>
                      <a:r>
                        <a:rPr lang="en-US" sz="2400" dirty="0"/>
                        <a:t>I care about</a:t>
                      </a:r>
                    </a:p>
                    <a:p>
                      <a:r>
                        <a:rPr lang="en-US" sz="2400" dirty="0"/>
                        <a:t>your needs  and feelings </a:t>
                      </a:r>
                    </a:p>
                  </a:txBody>
                  <a:tcPr/>
                </a:tc>
                <a:tc>
                  <a:txBody>
                    <a:bodyPr/>
                    <a:lstStyle/>
                    <a:p>
                      <a:pPr algn="ctr"/>
                      <a:r>
                        <a:rPr lang="en-US" sz="3500" cap="all" baseline="0" dirty="0"/>
                        <a:t>Assertive</a:t>
                      </a:r>
                      <a:r>
                        <a:rPr lang="en-US" sz="3500" baseline="0" dirty="0"/>
                        <a:t> </a:t>
                      </a:r>
                    </a:p>
                    <a:p>
                      <a:pPr algn="ctr"/>
                      <a:r>
                        <a:rPr lang="en-US" sz="2400" i="1" baseline="0" dirty="0"/>
                        <a:t>I Win- You Win </a:t>
                      </a:r>
                    </a:p>
                  </a:txBody>
                  <a:tcPr/>
                </a:tc>
                <a:tc>
                  <a:txBody>
                    <a:bodyPr/>
                    <a:lstStyle/>
                    <a:p>
                      <a:pPr algn="ctr"/>
                      <a:r>
                        <a:rPr lang="en-US" sz="3500" baseline="0" dirty="0"/>
                        <a:t>PASSIVE </a:t>
                      </a:r>
                    </a:p>
                    <a:p>
                      <a:pPr algn="ctr"/>
                      <a:r>
                        <a:rPr lang="en-US" sz="2400" i="1" baseline="0" dirty="0"/>
                        <a:t>You win – I Lose </a:t>
                      </a:r>
                    </a:p>
                  </a:txBody>
                  <a:tcPr/>
                </a:tc>
                <a:extLst>
                  <a:ext uri="{0D108BD9-81ED-4DB2-BD59-A6C34878D82A}">
                    <a16:rowId xmlns:a16="http://schemas.microsoft.com/office/drawing/2014/main" val="1650105969"/>
                  </a:ext>
                </a:extLst>
              </a:tr>
              <a:tr h="2018052">
                <a:tc>
                  <a:txBody>
                    <a:bodyPr/>
                    <a:lstStyle/>
                    <a:p>
                      <a:r>
                        <a:rPr lang="en-US" sz="2400" dirty="0"/>
                        <a:t>I don’t really care about your needs and feelings </a:t>
                      </a:r>
                    </a:p>
                  </a:txBody>
                  <a:tcPr/>
                </a:tc>
                <a:tc>
                  <a:txBody>
                    <a:bodyPr/>
                    <a:lstStyle/>
                    <a:p>
                      <a:pPr algn="ctr"/>
                      <a:r>
                        <a:rPr lang="en-US" sz="3500" baseline="0" dirty="0"/>
                        <a:t>AGGRESSIVE </a:t>
                      </a:r>
                    </a:p>
                    <a:p>
                      <a:pPr algn="ctr"/>
                      <a:r>
                        <a:rPr lang="en-US" sz="2400" i="1" baseline="0" dirty="0"/>
                        <a:t>I Win- You Lose</a:t>
                      </a:r>
                    </a:p>
                  </a:txBody>
                  <a:tcPr/>
                </a:tc>
                <a:tc>
                  <a:txBody>
                    <a:bodyPr/>
                    <a:lstStyle/>
                    <a:p>
                      <a:pPr algn="ctr"/>
                      <a:r>
                        <a:rPr lang="en-US" sz="3500" baseline="0" dirty="0"/>
                        <a:t>PASSIVE AGGRESSIVE </a:t>
                      </a:r>
                    </a:p>
                    <a:p>
                      <a:pPr algn="ctr"/>
                      <a:r>
                        <a:rPr lang="en-US" sz="2400" i="1" baseline="0" dirty="0"/>
                        <a:t>You lose - I lose</a:t>
                      </a:r>
                    </a:p>
                  </a:txBody>
                  <a:tcPr/>
                </a:tc>
                <a:extLst>
                  <a:ext uri="{0D108BD9-81ED-4DB2-BD59-A6C34878D82A}">
                    <a16:rowId xmlns:a16="http://schemas.microsoft.com/office/drawing/2014/main" val="2771693362"/>
                  </a:ext>
                </a:extLst>
              </a:tr>
            </a:tbl>
          </a:graphicData>
        </a:graphic>
      </p:graphicFrame>
    </p:spTree>
    <p:extLst>
      <p:ext uri="{BB962C8B-B14F-4D97-AF65-F5344CB8AC3E}">
        <p14:creationId xmlns:p14="http://schemas.microsoft.com/office/powerpoint/2010/main" val="41386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6EF4C-0210-43BD-8160-9875C5206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3238500"/>
            <a:ext cx="8877300" cy="3009900"/>
          </a:xfrm>
          <a:prstGeom prst="rect">
            <a:avLst/>
          </a:prstGeom>
        </p:spPr>
      </p:pic>
      <p:pic>
        <p:nvPicPr>
          <p:cNvPr id="5" name="Picture 4">
            <a:extLst>
              <a:ext uri="{FF2B5EF4-FFF2-40B4-BE49-F238E27FC236}">
                <a16:creationId xmlns:a16="http://schemas.microsoft.com/office/drawing/2014/main" id="{189E723E-DC73-47F7-978D-190651851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66700"/>
            <a:ext cx="4454518" cy="2971800"/>
          </a:xfrm>
          <a:prstGeom prst="rect">
            <a:avLst/>
          </a:prstGeom>
        </p:spPr>
      </p:pic>
    </p:spTree>
    <p:extLst>
      <p:ext uri="{BB962C8B-B14F-4D97-AF65-F5344CB8AC3E}">
        <p14:creationId xmlns:p14="http://schemas.microsoft.com/office/powerpoint/2010/main" val="133787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1D993-13B1-4F25-9158-510A7F201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3850782"/>
            <a:ext cx="8743950" cy="2778617"/>
          </a:xfrm>
          <a:prstGeom prst="rect">
            <a:avLst/>
          </a:prstGeom>
        </p:spPr>
      </p:pic>
      <p:pic>
        <p:nvPicPr>
          <p:cNvPr id="5" name="Picture 4">
            <a:extLst>
              <a:ext uri="{FF2B5EF4-FFF2-40B4-BE49-F238E27FC236}">
                <a16:creationId xmlns:a16="http://schemas.microsoft.com/office/drawing/2014/main" id="{9EEA3523-023B-4570-AAE1-3C2065662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0" y="228600"/>
            <a:ext cx="2857500" cy="3622183"/>
          </a:xfrm>
          <a:prstGeom prst="rect">
            <a:avLst/>
          </a:prstGeom>
        </p:spPr>
      </p:pic>
    </p:spTree>
    <p:extLst>
      <p:ext uri="{BB962C8B-B14F-4D97-AF65-F5344CB8AC3E}">
        <p14:creationId xmlns:p14="http://schemas.microsoft.com/office/powerpoint/2010/main" val="355074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6661A4-3741-4368-976D-5E79A6E08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0"/>
            <a:ext cx="5410200" cy="6858000"/>
          </a:xfrm>
          <a:prstGeom prst="rect">
            <a:avLst/>
          </a:prstGeom>
        </p:spPr>
      </p:pic>
    </p:spTree>
    <p:extLst>
      <p:ext uri="{BB962C8B-B14F-4D97-AF65-F5344CB8AC3E}">
        <p14:creationId xmlns:p14="http://schemas.microsoft.com/office/powerpoint/2010/main" val="92951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09FC23-0345-4ED4-818D-E8FD3508B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
            <a:ext cx="6172784" cy="6172784"/>
          </a:xfrm>
          <a:prstGeom prst="rect">
            <a:avLst/>
          </a:prstGeom>
        </p:spPr>
      </p:pic>
    </p:spTree>
    <p:extLst>
      <p:ext uri="{BB962C8B-B14F-4D97-AF65-F5344CB8AC3E}">
        <p14:creationId xmlns:p14="http://schemas.microsoft.com/office/powerpoint/2010/main" val="42172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E961C-C4BE-4CF5-999F-2886A72F6A09}"/>
              </a:ext>
            </a:extLst>
          </p:cNvPr>
          <p:cNvPicPr>
            <a:picLocks noChangeAspect="1"/>
          </p:cNvPicPr>
          <p:nvPr/>
        </p:nvPicPr>
        <p:blipFill rotWithShape="1">
          <a:blip r:embed="rId2">
            <a:extLst>
              <a:ext uri="{28A0092B-C50C-407E-A947-70E740481C1C}">
                <a14:useLocalDpi xmlns:a14="http://schemas.microsoft.com/office/drawing/2010/main" val="0"/>
              </a:ext>
            </a:extLst>
          </a:blip>
          <a:srcRect t="20000" r="2542"/>
          <a:stretch/>
        </p:blipFill>
        <p:spPr>
          <a:xfrm>
            <a:off x="1285875" y="685800"/>
            <a:ext cx="6572250" cy="5486400"/>
          </a:xfrm>
          <a:prstGeom prst="rect">
            <a:avLst/>
          </a:prstGeom>
        </p:spPr>
      </p:pic>
    </p:spTree>
    <p:extLst>
      <p:ext uri="{BB962C8B-B14F-4D97-AF65-F5344CB8AC3E}">
        <p14:creationId xmlns:p14="http://schemas.microsoft.com/office/powerpoint/2010/main" val="285043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28414"/>
            <a:ext cx="8423122" cy="5896186"/>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30816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9303-7801-4971-B0D8-DC4677F49731}"/>
              </a:ext>
            </a:extLst>
          </p:cNvPr>
          <p:cNvSpPr>
            <a:spLocks noGrp="1"/>
          </p:cNvSpPr>
          <p:nvPr>
            <p:ph type="title"/>
          </p:nvPr>
        </p:nvSpPr>
        <p:spPr/>
        <p:txBody>
          <a:bodyPr/>
          <a:lstStyle/>
          <a:p>
            <a:pPr algn="ctr"/>
            <a:r>
              <a:rPr lang="en-US" dirty="0"/>
              <a:t>Try not Collude with Passive Aggressive Communication </a:t>
            </a:r>
          </a:p>
        </p:txBody>
      </p:sp>
      <p:sp>
        <p:nvSpPr>
          <p:cNvPr id="3" name="Content Placeholder 2">
            <a:extLst>
              <a:ext uri="{FF2B5EF4-FFF2-40B4-BE49-F238E27FC236}">
                <a16:creationId xmlns:a16="http://schemas.microsoft.com/office/drawing/2014/main" id="{BB0FC820-16E0-4B4C-9563-7A9782F582A6}"/>
              </a:ext>
            </a:extLst>
          </p:cNvPr>
          <p:cNvSpPr>
            <a:spLocks noGrp="1"/>
          </p:cNvSpPr>
          <p:nvPr>
            <p:ph sz="half" idx="1"/>
          </p:nvPr>
        </p:nvSpPr>
        <p:spPr/>
        <p:txBody>
          <a:bodyPr/>
          <a:lstStyle/>
          <a:p>
            <a:r>
              <a:rPr lang="en-US" sz="2400" dirty="0"/>
              <a:t>Options  to make it less fun for the other person and prevent yourself from committing a heinous crime </a:t>
            </a:r>
          </a:p>
          <a:p>
            <a:pPr lvl="1"/>
            <a:r>
              <a:rPr lang="en-US" sz="2400" i="1" dirty="0"/>
              <a:t>Ask a clarifying question </a:t>
            </a:r>
          </a:p>
          <a:p>
            <a:pPr lvl="1"/>
            <a:r>
              <a:rPr lang="en-US" sz="2400" i="1" dirty="0"/>
              <a:t>Express confusion </a:t>
            </a:r>
          </a:p>
          <a:p>
            <a:pPr lvl="1"/>
            <a:r>
              <a:rPr lang="en-US" sz="2400" i="1" dirty="0"/>
              <a:t>Use an I statement</a:t>
            </a:r>
          </a:p>
          <a:p>
            <a:pPr lvl="1"/>
            <a:r>
              <a:rPr lang="en-US" sz="2400" i="1" dirty="0"/>
              <a:t>Use a good listening strategy</a:t>
            </a:r>
          </a:p>
          <a:p>
            <a:pPr lvl="1"/>
            <a:r>
              <a:rPr lang="en-US" sz="2400" i="1" dirty="0"/>
              <a:t>Express your experience of it </a:t>
            </a:r>
          </a:p>
          <a:p>
            <a:pPr marL="0" indent="0">
              <a:buNone/>
            </a:pPr>
            <a:endParaRPr lang="en-US" dirty="0"/>
          </a:p>
        </p:txBody>
      </p:sp>
      <p:pic>
        <p:nvPicPr>
          <p:cNvPr id="10" name="Content Placeholder 9">
            <a:extLst>
              <a:ext uri="{FF2B5EF4-FFF2-40B4-BE49-F238E27FC236}">
                <a16:creationId xmlns:a16="http://schemas.microsoft.com/office/drawing/2014/main" id="{A3F34E26-69AB-45AF-8F0E-4465001BCF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2058194"/>
            <a:ext cx="3886200" cy="3886200"/>
          </a:xfrm>
        </p:spPr>
      </p:pic>
    </p:spTree>
    <p:extLst>
      <p:ext uri="{BB962C8B-B14F-4D97-AF65-F5344CB8AC3E}">
        <p14:creationId xmlns:p14="http://schemas.microsoft.com/office/powerpoint/2010/main" val="231773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203CA-55B9-4371-AD0D-9B9E79902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3429000"/>
            <a:ext cx="9010650" cy="2952750"/>
          </a:xfrm>
          <a:prstGeom prst="rect">
            <a:avLst/>
          </a:prstGeom>
        </p:spPr>
      </p:pic>
      <p:pic>
        <p:nvPicPr>
          <p:cNvPr id="6" name="Picture 5">
            <a:extLst>
              <a:ext uri="{FF2B5EF4-FFF2-40B4-BE49-F238E27FC236}">
                <a16:creationId xmlns:a16="http://schemas.microsoft.com/office/drawing/2014/main" id="{9FE5BE1B-260A-4DD4-A17C-338629F49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76200"/>
            <a:ext cx="2362200" cy="3543300"/>
          </a:xfrm>
          <a:prstGeom prst="rect">
            <a:avLst/>
          </a:prstGeom>
        </p:spPr>
      </p:pic>
    </p:spTree>
    <p:extLst>
      <p:ext uri="{BB962C8B-B14F-4D97-AF65-F5344CB8AC3E}">
        <p14:creationId xmlns:p14="http://schemas.microsoft.com/office/powerpoint/2010/main" val="16481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472B8-1BD1-4D25-8E64-F75F30D13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353924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dirty="0"/>
          </a:p>
        </p:txBody>
      </p:sp>
      <p:sp>
        <p:nvSpPr>
          <p:cNvPr id="9" name="Text Placeholder 8"/>
          <p:cNvSpPr>
            <a:spLocks noGrp="1"/>
          </p:cNvSpPr>
          <p:nvPr>
            <p:ph type="body" idx="1"/>
          </p:nvPr>
        </p:nvSpPr>
        <p:spPr>
          <a:xfrm>
            <a:off x="1176866" y="5539054"/>
            <a:ext cx="6798736" cy="937946"/>
          </a:xfrm>
        </p:spPr>
        <p:txBody>
          <a:bodyPr>
            <a:normAutofit fontScale="25000" lnSpcReduction="20000"/>
          </a:bodyPr>
          <a:lstStyle/>
          <a:p>
            <a:endParaRPr lang="en-US" dirty="0"/>
          </a:p>
          <a:p>
            <a:endParaRPr lang="en-US" dirty="0"/>
          </a:p>
          <a:p>
            <a:endParaRPr lang="en-US" dirty="0"/>
          </a:p>
          <a:p>
            <a:r>
              <a:rPr lang="en-US" sz="11100" dirty="0"/>
              <a:t>Actually don’t assume.  Clarify!</a:t>
            </a:r>
            <a:br>
              <a:rPr lang="en-US" sz="11100" dirty="0"/>
            </a:br>
            <a:endParaRPr lang="en-US" sz="11100"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14400" y="795604"/>
            <a:ext cx="7181850" cy="4743450"/>
          </a:xfrm>
        </p:spPr>
      </p:pic>
    </p:spTree>
    <p:extLst>
      <p:ext uri="{BB962C8B-B14F-4D97-AF65-F5344CB8AC3E}">
        <p14:creationId xmlns:p14="http://schemas.microsoft.com/office/powerpoint/2010/main" val="140727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0322027-735E-45AA-A2F5-81DC893755C4}"/>
              </a:ext>
            </a:extLst>
          </p:cNvPr>
          <p:cNvGraphicFramePr>
            <a:graphicFrameLocks noGrp="1"/>
          </p:cNvGraphicFramePr>
          <p:nvPr/>
        </p:nvGraphicFramePr>
        <p:xfrm>
          <a:off x="838200" y="381000"/>
          <a:ext cx="7620000" cy="5333999"/>
        </p:xfrm>
        <a:graphic>
          <a:graphicData uri="http://schemas.openxmlformats.org/drawingml/2006/table">
            <a:tbl>
              <a:tblPr firstRow="1" bandRow="1">
                <a:tableStyleId>{7DF18680-E054-41AD-8BC1-D1AEF772440D}</a:tableStyleId>
              </a:tblPr>
              <a:tblGrid>
                <a:gridCol w="1828800">
                  <a:extLst>
                    <a:ext uri="{9D8B030D-6E8A-4147-A177-3AD203B41FA5}">
                      <a16:colId xmlns:a16="http://schemas.microsoft.com/office/drawing/2014/main" val="1267082689"/>
                    </a:ext>
                  </a:extLst>
                </a:gridCol>
                <a:gridCol w="2514600">
                  <a:extLst>
                    <a:ext uri="{9D8B030D-6E8A-4147-A177-3AD203B41FA5}">
                      <a16:colId xmlns:a16="http://schemas.microsoft.com/office/drawing/2014/main" val="2390365565"/>
                    </a:ext>
                  </a:extLst>
                </a:gridCol>
                <a:gridCol w="3276600">
                  <a:extLst>
                    <a:ext uri="{9D8B030D-6E8A-4147-A177-3AD203B41FA5}">
                      <a16:colId xmlns:a16="http://schemas.microsoft.com/office/drawing/2014/main" val="942389766"/>
                    </a:ext>
                  </a:extLst>
                </a:gridCol>
              </a:tblGrid>
              <a:tr h="1578521">
                <a:tc>
                  <a:txBody>
                    <a:bodyPr/>
                    <a:lstStyle/>
                    <a:p>
                      <a:endParaRPr lang="en-US" dirty="0"/>
                    </a:p>
                  </a:txBody>
                  <a:tcPr/>
                </a:tc>
                <a:tc>
                  <a:txBody>
                    <a:bodyPr/>
                    <a:lstStyle/>
                    <a:p>
                      <a:r>
                        <a:rPr lang="en-US" sz="2400" dirty="0"/>
                        <a:t>I stand up for my own needs and feelings </a:t>
                      </a:r>
                    </a:p>
                  </a:txBody>
                  <a:tcPr/>
                </a:tc>
                <a:tc>
                  <a:txBody>
                    <a:bodyPr/>
                    <a:lstStyle/>
                    <a:p>
                      <a:r>
                        <a:rPr lang="en-US" sz="2400" dirty="0"/>
                        <a:t>I don’t stand up for my own needs and feelings </a:t>
                      </a:r>
                    </a:p>
                  </a:txBody>
                  <a:tcPr/>
                </a:tc>
                <a:extLst>
                  <a:ext uri="{0D108BD9-81ED-4DB2-BD59-A6C34878D82A}">
                    <a16:rowId xmlns:a16="http://schemas.microsoft.com/office/drawing/2014/main" val="3846001372"/>
                  </a:ext>
                </a:extLst>
              </a:tr>
              <a:tr h="1737426">
                <a:tc>
                  <a:txBody>
                    <a:bodyPr/>
                    <a:lstStyle/>
                    <a:p>
                      <a:r>
                        <a:rPr lang="en-US" sz="2400" dirty="0"/>
                        <a:t>I care about</a:t>
                      </a:r>
                    </a:p>
                    <a:p>
                      <a:r>
                        <a:rPr lang="en-US" sz="2400" dirty="0"/>
                        <a:t>your needs  and feelings </a:t>
                      </a:r>
                    </a:p>
                  </a:txBody>
                  <a:tcPr/>
                </a:tc>
                <a:tc>
                  <a:txBody>
                    <a:bodyPr/>
                    <a:lstStyle/>
                    <a:p>
                      <a:pPr algn="ctr"/>
                      <a:r>
                        <a:rPr lang="en-US" sz="3500" cap="all" baseline="0" dirty="0"/>
                        <a:t>Assertive</a:t>
                      </a:r>
                      <a:r>
                        <a:rPr lang="en-US" sz="3500" baseline="0" dirty="0"/>
                        <a:t> </a:t>
                      </a:r>
                    </a:p>
                    <a:p>
                      <a:pPr algn="ctr"/>
                      <a:r>
                        <a:rPr lang="en-US" sz="2400" i="1" baseline="0" dirty="0"/>
                        <a:t>I Win- You Win </a:t>
                      </a:r>
                    </a:p>
                  </a:txBody>
                  <a:tcPr/>
                </a:tc>
                <a:tc>
                  <a:txBody>
                    <a:bodyPr/>
                    <a:lstStyle/>
                    <a:p>
                      <a:pPr algn="ctr"/>
                      <a:r>
                        <a:rPr lang="en-US" sz="3500" baseline="0" dirty="0"/>
                        <a:t>PASSIVE </a:t>
                      </a:r>
                    </a:p>
                    <a:p>
                      <a:pPr algn="ctr"/>
                      <a:r>
                        <a:rPr lang="en-US" sz="2400" i="1" baseline="0" dirty="0"/>
                        <a:t>You win – I Lose </a:t>
                      </a:r>
                    </a:p>
                  </a:txBody>
                  <a:tcPr/>
                </a:tc>
                <a:extLst>
                  <a:ext uri="{0D108BD9-81ED-4DB2-BD59-A6C34878D82A}">
                    <a16:rowId xmlns:a16="http://schemas.microsoft.com/office/drawing/2014/main" val="1650105969"/>
                  </a:ext>
                </a:extLst>
              </a:tr>
              <a:tr h="2018052">
                <a:tc>
                  <a:txBody>
                    <a:bodyPr/>
                    <a:lstStyle/>
                    <a:p>
                      <a:r>
                        <a:rPr lang="en-US" sz="2400" dirty="0"/>
                        <a:t>I don’t really care about your needs and feelings </a:t>
                      </a:r>
                    </a:p>
                  </a:txBody>
                  <a:tcPr/>
                </a:tc>
                <a:tc>
                  <a:txBody>
                    <a:bodyPr/>
                    <a:lstStyle/>
                    <a:p>
                      <a:pPr algn="ctr"/>
                      <a:r>
                        <a:rPr lang="en-US" sz="3500" baseline="0" dirty="0"/>
                        <a:t>AGGRESSIVE </a:t>
                      </a:r>
                    </a:p>
                    <a:p>
                      <a:pPr algn="ctr"/>
                      <a:r>
                        <a:rPr lang="en-US" sz="2400" i="1" baseline="0" dirty="0"/>
                        <a:t>I Win- You Lose</a:t>
                      </a:r>
                    </a:p>
                  </a:txBody>
                  <a:tcPr/>
                </a:tc>
                <a:tc>
                  <a:txBody>
                    <a:bodyPr/>
                    <a:lstStyle/>
                    <a:p>
                      <a:pPr algn="ctr"/>
                      <a:r>
                        <a:rPr lang="en-US" sz="3500" baseline="0" dirty="0"/>
                        <a:t>PASSIVE AGGRESSIVE </a:t>
                      </a:r>
                    </a:p>
                    <a:p>
                      <a:pPr algn="ctr"/>
                      <a:r>
                        <a:rPr lang="en-US" sz="2400" i="1" baseline="0" dirty="0"/>
                        <a:t>You lose - I lose</a:t>
                      </a:r>
                    </a:p>
                  </a:txBody>
                  <a:tcPr/>
                </a:tc>
                <a:extLst>
                  <a:ext uri="{0D108BD9-81ED-4DB2-BD59-A6C34878D82A}">
                    <a16:rowId xmlns:a16="http://schemas.microsoft.com/office/drawing/2014/main" val="2771693362"/>
                  </a:ext>
                </a:extLst>
              </a:tr>
            </a:tbl>
          </a:graphicData>
        </a:graphic>
      </p:graphicFrame>
    </p:spTree>
    <p:extLst>
      <p:ext uri="{BB962C8B-B14F-4D97-AF65-F5344CB8AC3E}">
        <p14:creationId xmlns:p14="http://schemas.microsoft.com/office/powerpoint/2010/main" val="25410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A25AD-DD77-412F-A31F-631461419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5458"/>
            <a:ext cx="9144000" cy="3747083"/>
          </a:xfrm>
          <a:prstGeom prst="rect">
            <a:avLst/>
          </a:prstGeom>
        </p:spPr>
      </p:pic>
    </p:spTree>
    <p:extLst>
      <p:ext uri="{BB962C8B-B14F-4D97-AF65-F5344CB8AC3E}">
        <p14:creationId xmlns:p14="http://schemas.microsoft.com/office/powerpoint/2010/main" val="387687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7E64-3BBD-4960-B5D8-249298B46665}"/>
              </a:ext>
            </a:extLst>
          </p:cNvPr>
          <p:cNvSpPr>
            <a:spLocks noGrp="1"/>
          </p:cNvSpPr>
          <p:nvPr>
            <p:ph type="title"/>
          </p:nvPr>
        </p:nvSpPr>
        <p:spPr/>
        <p:txBody>
          <a:bodyPr/>
          <a:lstStyle/>
          <a:p>
            <a:r>
              <a:rPr lang="en-US" dirty="0"/>
              <a:t>I statements </a:t>
            </a:r>
          </a:p>
        </p:txBody>
      </p:sp>
      <p:sp>
        <p:nvSpPr>
          <p:cNvPr id="3" name="Content Placeholder 2">
            <a:extLst>
              <a:ext uri="{FF2B5EF4-FFF2-40B4-BE49-F238E27FC236}">
                <a16:creationId xmlns:a16="http://schemas.microsoft.com/office/drawing/2014/main" id="{AD15E915-71F7-4CB3-9792-7E0061F0AADA}"/>
              </a:ext>
            </a:extLst>
          </p:cNvPr>
          <p:cNvSpPr>
            <a:spLocks noGrp="1"/>
          </p:cNvSpPr>
          <p:nvPr>
            <p:ph idx="1"/>
          </p:nvPr>
        </p:nvSpPr>
        <p:spPr>
          <a:xfrm>
            <a:off x="628650" y="1253331"/>
            <a:ext cx="7886700" cy="4351338"/>
          </a:xfrm>
        </p:spPr>
        <p:txBody>
          <a:bodyPr>
            <a:normAutofit lnSpcReduction="10000"/>
          </a:bodyPr>
          <a:lstStyle/>
          <a:p>
            <a:pPr marL="0" indent="0">
              <a:buNone/>
            </a:pPr>
            <a:endParaRPr lang="en-US" dirty="0"/>
          </a:p>
          <a:p>
            <a:pPr marL="0" indent="0">
              <a:buNone/>
            </a:pPr>
            <a:r>
              <a:rPr lang="en-US" sz="2800" dirty="0"/>
              <a:t>When you __</a:t>
            </a:r>
            <a:r>
              <a:rPr lang="en-US" sz="2800" i="1" dirty="0">
                <a:solidFill>
                  <a:srgbClr val="7030A0"/>
                </a:solidFill>
              </a:rPr>
              <a:t>Describe the specific situation</a:t>
            </a:r>
            <a:r>
              <a:rPr lang="en-US" sz="2800" dirty="0"/>
              <a:t>_____</a:t>
            </a:r>
          </a:p>
          <a:p>
            <a:pPr marL="0" indent="0">
              <a:buNone/>
            </a:pPr>
            <a:endParaRPr lang="en-US" sz="2800" dirty="0"/>
          </a:p>
          <a:p>
            <a:pPr marL="0" indent="0">
              <a:buNone/>
            </a:pPr>
            <a:r>
              <a:rPr lang="en-US" sz="2800" dirty="0"/>
              <a:t>I feel _________</a:t>
            </a:r>
            <a:r>
              <a:rPr lang="en-US" sz="2800" i="1" dirty="0">
                <a:solidFill>
                  <a:srgbClr val="0070C0"/>
                </a:solidFill>
              </a:rPr>
              <a:t>emotion word </a:t>
            </a:r>
            <a:r>
              <a:rPr lang="en-US" sz="2800" dirty="0"/>
              <a:t>________ </a:t>
            </a:r>
          </a:p>
          <a:p>
            <a:pPr marL="0" indent="0">
              <a:buNone/>
            </a:pPr>
            <a:endParaRPr lang="en-US" sz="2800" dirty="0"/>
          </a:p>
          <a:p>
            <a:pPr marL="0" indent="0">
              <a:buNone/>
            </a:pPr>
            <a:r>
              <a:rPr lang="en-US" sz="2800" dirty="0"/>
              <a:t>Because  ____</a:t>
            </a:r>
            <a:r>
              <a:rPr lang="en-US" sz="2800" i="1" dirty="0">
                <a:solidFill>
                  <a:srgbClr val="00B050"/>
                </a:solidFill>
              </a:rPr>
              <a:t>words to help the other person see how it impacts you </a:t>
            </a:r>
            <a:r>
              <a:rPr lang="en-US" sz="2800" dirty="0"/>
              <a:t>___ </a:t>
            </a:r>
          </a:p>
          <a:p>
            <a:pPr marL="0" indent="0">
              <a:buNone/>
            </a:pPr>
            <a:endParaRPr lang="en-US" sz="2800" dirty="0"/>
          </a:p>
          <a:p>
            <a:pPr marL="0" indent="0">
              <a:buNone/>
            </a:pPr>
            <a:r>
              <a:rPr lang="en-US" sz="2800" dirty="0"/>
              <a:t>and from now on, I wish you would  _</a:t>
            </a:r>
            <a:r>
              <a:rPr lang="en-US" sz="2800" i="1" dirty="0">
                <a:solidFill>
                  <a:srgbClr val="A60A9B"/>
                </a:solidFill>
              </a:rPr>
              <a:t>tell them what would be better going forward</a:t>
            </a:r>
            <a:endParaRPr lang="en-US" sz="2800" dirty="0">
              <a:solidFill>
                <a:srgbClr val="A60A9B"/>
              </a:solidFill>
            </a:endParaRPr>
          </a:p>
        </p:txBody>
      </p:sp>
    </p:spTree>
    <p:extLst>
      <p:ext uri="{BB962C8B-B14F-4D97-AF65-F5344CB8AC3E}">
        <p14:creationId xmlns:p14="http://schemas.microsoft.com/office/powerpoint/2010/main" val="20509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BCDF6-1A41-4DB8-9CD1-5A454C140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524000"/>
            <a:ext cx="8667750" cy="3810000"/>
          </a:xfrm>
          <a:prstGeom prst="rect">
            <a:avLst/>
          </a:prstGeom>
        </p:spPr>
      </p:pic>
    </p:spTree>
    <p:extLst>
      <p:ext uri="{BB962C8B-B14F-4D97-AF65-F5344CB8AC3E}">
        <p14:creationId xmlns:p14="http://schemas.microsoft.com/office/powerpoint/2010/main" val="222373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0767" y="2305665"/>
            <a:ext cx="5791200" cy="2585323"/>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Try using “AND” </a:t>
            </a:r>
          </a:p>
          <a:p>
            <a:pPr algn="ctr"/>
            <a:r>
              <a:rPr lang="en-US" sz="5400" b="1" dirty="0">
                <a:ln w="22225">
                  <a:solidFill>
                    <a:schemeClr val="accent2"/>
                  </a:solidFill>
                  <a:prstDash val="solid"/>
                </a:ln>
                <a:solidFill>
                  <a:schemeClr val="accent2">
                    <a:lumMod val="40000"/>
                    <a:lumOff val="60000"/>
                  </a:schemeClr>
                </a:solidFill>
              </a:rPr>
              <a:t>instead of </a:t>
            </a:r>
          </a:p>
          <a:p>
            <a:pPr algn="ctr"/>
            <a:r>
              <a:rPr lang="en-US" sz="5400" b="1" dirty="0">
                <a:ln w="22225">
                  <a:solidFill>
                    <a:schemeClr val="accent2"/>
                  </a:solidFill>
                  <a:prstDash val="solid"/>
                </a:ln>
                <a:solidFill>
                  <a:schemeClr val="accent2">
                    <a:lumMod val="40000"/>
                    <a:lumOff val="60000"/>
                  </a:schemeClr>
                </a:solidFill>
              </a:rPr>
              <a:t>“BUT”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1730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15E0-37C9-48E4-9F2D-23D44E5F241E}"/>
              </a:ext>
            </a:extLst>
          </p:cNvPr>
          <p:cNvSpPr>
            <a:spLocks noGrp="1"/>
          </p:cNvSpPr>
          <p:nvPr>
            <p:ph type="ctrTitle"/>
          </p:nvPr>
        </p:nvSpPr>
        <p:spPr/>
        <p:txBody>
          <a:bodyPr/>
          <a:lstStyle/>
          <a:p>
            <a:r>
              <a:rPr lang="en-US" dirty="0"/>
              <a:t>Group Exercise </a:t>
            </a:r>
          </a:p>
        </p:txBody>
      </p:sp>
      <p:sp>
        <p:nvSpPr>
          <p:cNvPr id="3" name="Subtitle 2">
            <a:extLst>
              <a:ext uri="{FF2B5EF4-FFF2-40B4-BE49-F238E27FC236}">
                <a16:creationId xmlns:a16="http://schemas.microsoft.com/office/drawing/2014/main" id="{34E8E116-42B4-4875-AD46-A8241C93106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6011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94DD95-D1D9-43E2-A4B9-B0F792AA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62162"/>
            <a:ext cx="4876800" cy="2733675"/>
          </a:xfrm>
          <a:prstGeom prst="rect">
            <a:avLst/>
          </a:prstGeom>
        </p:spPr>
      </p:pic>
    </p:spTree>
    <p:extLst>
      <p:ext uri="{BB962C8B-B14F-4D97-AF65-F5344CB8AC3E}">
        <p14:creationId xmlns:p14="http://schemas.microsoft.com/office/powerpoint/2010/main" val="237349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077200" cy="914400"/>
          </a:xfrm>
        </p:spPr>
        <p:txBody>
          <a:bodyPr>
            <a:normAutofit fontScale="90000"/>
          </a:bodyPr>
          <a:lstStyle/>
          <a:p>
            <a:r>
              <a:rPr lang="en-US" dirty="0"/>
              <a:t>Communicate Clearly.  </a:t>
            </a:r>
            <a:br>
              <a:rPr lang="en-US" dirty="0"/>
            </a:br>
            <a:r>
              <a:rPr lang="en-US" dirty="0"/>
              <a:t>Ask for what you want and need, don’t assume your friends can read minds.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100" y="2667000"/>
            <a:ext cx="2971800" cy="3543300"/>
          </a:xfrm>
        </p:spPr>
      </p:pic>
    </p:spTree>
    <p:extLst>
      <p:ext uri="{BB962C8B-B14F-4D97-AF65-F5344CB8AC3E}">
        <p14:creationId xmlns:p14="http://schemas.microsoft.com/office/powerpoint/2010/main" val="149503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Try Listening!</a:t>
            </a: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4906" b="14906"/>
          <a:stretch>
            <a:fillRect/>
          </a:stretch>
        </p:blipFill>
        <p:spPr/>
      </p:pic>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03460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09600"/>
            <a:ext cx="5410200" cy="5410200"/>
          </a:xfrm>
          <a:prstGeom prst="rect">
            <a:avLst/>
          </a:prstGeom>
        </p:spPr>
      </p:pic>
    </p:spTree>
    <p:extLst>
      <p:ext uri="{BB962C8B-B14F-4D97-AF65-F5344CB8AC3E}">
        <p14:creationId xmlns:p14="http://schemas.microsoft.com/office/powerpoint/2010/main" val="57945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CB3B98-013B-4161-89D1-4C23E39FA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80975"/>
            <a:ext cx="4762500" cy="6496050"/>
          </a:xfrm>
          <a:prstGeom prst="rect">
            <a:avLst/>
          </a:prstGeom>
        </p:spPr>
      </p:pic>
    </p:spTree>
    <p:extLst>
      <p:ext uri="{BB962C8B-B14F-4D97-AF65-F5344CB8AC3E}">
        <p14:creationId xmlns:p14="http://schemas.microsoft.com/office/powerpoint/2010/main" val="29657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93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AD96-70B4-435B-A24C-A6F2E28DF8A8}"/>
              </a:ext>
            </a:extLst>
          </p:cNvPr>
          <p:cNvSpPr>
            <a:spLocks noGrp="1"/>
          </p:cNvSpPr>
          <p:nvPr>
            <p:ph type="ctrTitle"/>
          </p:nvPr>
        </p:nvSpPr>
        <p:spPr/>
        <p:txBody>
          <a:bodyPr>
            <a:normAutofit/>
          </a:bodyPr>
          <a:lstStyle/>
          <a:p>
            <a:r>
              <a:rPr lang="en-US" sz="5400" dirty="0"/>
              <a:t>Minimizing Conflict with Wildlife (Rehabbers) </a:t>
            </a:r>
          </a:p>
        </p:txBody>
      </p:sp>
      <p:sp>
        <p:nvSpPr>
          <p:cNvPr id="3" name="Subtitle 2">
            <a:extLst>
              <a:ext uri="{FF2B5EF4-FFF2-40B4-BE49-F238E27FC236}">
                <a16:creationId xmlns:a16="http://schemas.microsoft.com/office/drawing/2014/main" id="{5DEED174-9BFA-4724-9AA6-FC088BC53CF4}"/>
              </a:ext>
            </a:extLst>
          </p:cNvPr>
          <p:cNvSpPr>
            <a:spLocks noGrp="1"/>
          </p:cNvSpPr>
          <p:nvPr>
            <p:ph type="subTitle" idx="1"/>
          </p:nvPr>
        </p:nvSpPr>
        <p:spPr/>
        <p:txBody>
          <a:bodyPr>
            <a:normAutofit/>
          </a:bodyPr>
          <a:lstStyle/>
          <a:p>
            <a:r>
              <a:rPr lang="en-US" sz="3600" dirty="0"/>
              <a:t>You already know this stuff</a:t>
            </a:r>
          </a:p>
        </p:txBody>
      </p:sp>
    </p:spTree>
    <p:extLst>
      <p:ext uri="{BB962C8B-B14F-4D97-AF65-F5344CB8AC3E}">
        <p14:creationId xmlns:p14="http://schemas.microsoft.com/office/powerpoint/2010/main" val="39684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EA7D3-6078-4CCA-8C48-5810406260EA}"/>
              </a:ext>
            </a:extLst>
          </p:cNvPr>
          <p:cNvSpPr/>
          <p:nvPr/>
        </p:nvSpPr>
        <p:spPr>
          <a:xfrm>
            <a:off x="457200" y="335846"/>
            <a:ext cx="8305800" cy="4154984"/>
          </a:xfrm>
          <a:prstGeom prst="rect">
            <a:avLst/>
          </a:prstGeom>
        </p:spPr>
        <p:txBody>
          <a:bodyPr wrap="square">
            <a:spAutoFit/>
          </a:bodyPr>
          <a:lstStyle/>
          <a:p>
            <a:r>
              <a:rPr lang="en-US" sz="2400" dirty="0"/>
              <a:t>Tip : Don't leave garbage out, put out just before collection</a:t>
            </a:r>
          </a:p>
          <a:p>
            <a:r>
              <a:rPr lang="en-US" sz="2400" dirty="0"/>
              <a:t>Keep dumpster lids closed. </a:t>
            </a:r>
          </a:p>
          <a:p>
            <a:endParaRPr lang="en-US" sz="2400" dirty="0"/>
          </a:p>
          <a:p>
            <a:r>
              <a:rPr lang="en-US" sz="2400" dirty="0"/>
              <a:t>Don’t Refer to past mistakes and incidences.  No garbage-dumping! </a:t>
            </a: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pic>
        <p:nvPicPr>
          <p:cNvPr id="5" name="Picture 4">
            <a:extLst>
              <a:ext uri="{FF2B5EF4-FFF2-40B4-BE49-F238E27FC236}">
                <a16:creationId xmlns:a16="http://schemas.microsoft.com/office/drawing/2014/main" id="{6A1B47EA-1B7B-492C-8CA3-D72536533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33600"/>
            <a:ext cx="5754443" cy="4038600"/>
          </a:xfrm>
          <a:prstGeom prst="rect">
            <a:avLst/>
          </a:prstGeom>
        </p:spPr>
      </p:pic>
    </p:spTree>
    <p:extLst>
      <p:ext uri="{BB962C8B-B14F-4D97-AF65-F5344CB8AC3E}">
        <p14:creationId xmlns:p14="http://schemas.microsoft.com/office/powerpoint/2010/main" val="394703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022E10-CAF8-4AA0-AE03-194365E820C0}"/>
              </a:ext>
            </a:extLst>
          </p:cNvPr>
          <p:cNvSpPr/>
          <p:nvPr/>
        </p:nvSpPr>
        <p:spPr>
          <a:xfrm>
            <a:off x="533400" y="304800"/>
            <a:ext cx="7848600" cy="3323987"/>
          </a:xfrm>
          <a:prstGeom prst="rect">
            <a:avLst/>
          </a:prstGeom>
        </p:spPr>
        <p:txBody>
          <a:bodyPr wrap="square">
            <a:spAutoFit/>
          </a:bodyPr>
          <a:lstStyle/>
          <a:p>
            <a:r>
              <a:rPr lang="en-US" sz="2400" dirty="0"/>
              <a:t>Tip : If a raccoon is stuck in dumpster, prop up a thick branch on an angle so they can climb out. Give them a way out without making them feel trapped. </a:t>
            </a:r>
          </a:p>
          <a:p>
            <a:endParaRPr lang="en-US" sz="2400" dirty="0"/>
          </a:p>
          <a:p>
            <a:r>
              <a:rPr lang="en-US" sz="2400" dirty="0"/>
              <a:t>When someone is stuck, don’t blame. Use “I” statements rather than “you” statements which automatically blame, making the other person defensive.</a:t>
            </a:r>
          </a:p>
          <a:p>
            <a:endParaRPr lang="en-US" sz="2400" dirty="0"/>
          </a:p>
          <a:p>
            <a:endParaRPr lang="en-US" dirty="0"/>
          </a:p>
        </p:txBody>
      </p:sp>
      <p:pic>
        <p:nvPicPr>
          <p:cNvPr id="6" name="Picture 5">
            <a:extLst>
              <a:ext uri="{FF2B5EF4-FFF2-40B4-BE49-F238E27FC236}">
                <a16:creationId xmlns:a16="http://schemas.microsoft.com/office/drawing/2014/main" id="{AFADF02A-C60E-4D05-A63B-B1B10C4CD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0"/>
            <a:ext cx="4919541" cy="3644900"/>
          </a:xfrm>
          <a:prstGeom prst="rect">
            <a:avLst/>
          </a:prstGeom>
        </p:spPr>
      </p:pic>
    </p:spTree>
    <p:extLst>
      <p:ext uri="{BB962C8B-B14F-4D97-AF65-F5344CB8AC3E}">
        <p14:creationId xmlns:p14="http://schemas.microsoft.com/office/powerpoint/2010/main" val="231455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935DF-2A36-4C76-82B8-58C76714040F}"/>
              </a:ext>
            </a:extLst>
          </p:cNvPr>
          <p:cNvSpPr/>
          <p:nvPr/>
        </p:nvSpPr>
        <p:spPr>
          <a:xfrm>
            <a:off x="609600" y="533400"/>
            <a:ext cx="8001000" cy="2308324"/>
          </a:xfrm>
          <a:prstGeom prst="rect">
            <a:avLst/>
          </a:prstGeom>
        </p:spPr>
        <p:txBody>
          <a:bodyPr wrap="square">
            <a:spAutoFit/>
          </a:bodyPr>
          <a:lstStyle/>
          <a:p>
            <a:r>
              <a:rPr lang="en-US" sz="2400" dirty="0"/>
              <a:t>Tip:  Inspect to make sure you don't have any holes/ openings in your house! Make sure your roof is in good repair and attic vents are covered. Put covers on your window wells. </a:t>
            </a:r>
          </a:p>
          <a:p>
            <a:endParaRPr lang="en-US" sz="2400" dirty="0"/>
          </a:p>
          <a:p>
            <a:r>
              <a:rPr lang="en-US" sz="2400" dirty="0"/>
              <a:t>Have good boundaries.  Know your limits and respect them.  Don’t take things too personally. </a:t>
            </a:r>
          </a:p>
        </p:txBody>
      </p:sp>
      <p:pic>
        <p:nvPicPr>
          <p:cNvPr id="5" name="Picture 4">
            <a:extLst>
              <a:ext uri="{FF2B5EF4-FFF2-40B4-BE49-F238E27FC236}">
                <a16:creationId xmlns:a16="http://schemas.microsoft.com/office/drawing/2014/main" id="{BFA8ECE2-5131-4AAB-BE05-ADD9CAF9DC87}"/>
              </a:ext>
            </a:extLst>
          </p:cNvPr>
          <p:cNvPicPr>
            <a:picLocks noChangeAspect="1"/>
          </p:cNvPicPr>
          <p:nvPr/>
        </p:nvPicPr>
        <p:blipFill>
          <a:blip r:embed="rId2"/>
          <a:stretch>
            <a:fillRect/>
          </a:stretch>
        </p:blipFill>
        <p:spPr>
          <a:xfrm rot="10800000" flipH="1">
            <a:off x="1752600" y="3211056"/>
            <a:ext cx="5334000" cy="3492805"/>
          </a:xfrm>
          <a:prstGeom prst="rect">
            <a:avLst/>
          </a:prstGeom>
        </p:spPr>
      </p:pic>
    </p:spTree>
    <p:extLst>
      <p:ext uri="{BB962C8B-B14F-4D97-AF65-F5344CB8AC3E}">
        <p14:creationId xmlns:p14="http://schemas.microsoft.com/office/powerpoint/2010/main" val="424015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07D571-70A5-432A-8691-67FC2D880878}"/>
              </a:ext>
            </a:extLst>
          </p:cNvPr>
          <p:cNvSpPr/>
          <p:nvPr/>
        </p:nvSpPr>
        <p:spPr>
          <a:xfrm>
            <a:off x="4876800" y="609600"/>
            <a:ext cx="3657600" cy="4154984"/>
          </a:xfrm>
          <a:prstGeom prst="rect">
            <a:avLst/>
          </a:prstGeom>
        </p:spPr>
        <p:txBody>
          <a:bodyPr wrap="square">
            <a:spAutoFit/>
          </a:bodyPr>
          <a:lstStyle/>
          <a:p>
            <a:r>
              <a:rPr lang="en-US" sz="2400" dirty="0"/>
              <a:t>Tip: Don't kidnap baby wildlife -- make sure they truly need your help</a:t>
            </a:r>
          </a:p>
          <a:p>
            <a:endParaRPr lang="en-US" sz="2400" dirty="0"/>
          </a:p>
          <a:p>
            <a:r>
              <a:rPr lang="en-US" sz="2400" dirty="0"/>
              <a:t>Find out if they really need help.  Before offering advice or help, ask if they need or want it.  Sometimes people just need someone to listen, not to fix it for them. </a:t>
            </a:r>
          </a:p>
        </p:txBody>
      </p:sp>
      <p:pic>
        <p:nvPicPr>
          <p:cNvPr id="7" name="Picture 6">
            <a:extLst>
              <a:ext uri="{FF2B5EF4-FFF2-40B4-BE49-F238E27FC236}">
                <a16:creationId xmlns:a16="http://schemas.microsoft.com/office/drawing/2014/main" id="{CD7EA0FC-E328-4564-AF83-CED7113DE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4023391" cy="4648200"/>
          </a:xfrm>
          <a:prstGeom prst="rect">
            <a:avLst/>
          </a:prstGeom>
        </p:spPr>
      </p:pic>
    </p:spTree>
    <p:extLst>
      <p:ext uri="{BB962C8B-B14F-4D97-AF65-F5344CB8AC3E}">
        <p14:creationId xmlns:p14="http://schemas.microsoft.com/office/powerpoint/2010/main" val="191593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7FCBC-B83A-4D8E-8641-96EA826BF48F}"/>
              </a:ext>
            </a:extLst>
          </p:cNvPr>
          <p:cNvSpPr/>
          <p:nvPr/>
        </p:nvSpPr>
        <p:spPr>
          <a:xfrm>
            <a:off x="457200" y="609600"/>
            <a:ext cx="8229600" cy="1938992"/>
          </a:xfrm>
          <a:prstGeom prst="rect">
            <a:avLst/>
          </a:prstGeom>
        </p:spPr>
        <p:txBody>
          <a:bodyPr wrap="square">
            <a:spAutoFit/>
          </a:bodyPr>
          <a:lstStyle/>
          <a:p>
            <a:r>
              <a:rPr lang="en-US" sz="2400" dirty="0"/>
              <a:t>Tip : Move slowly and speak softly to avoid being sprayed by skunks. </a:t>
            </a:r>
          </a:p>
          <a:p>
            <a:r>
              <a:rPr lang="en-US" sz="2400" dirty="0"/>
              <a:t>Speak to people gently and with respect and things will almost certainly go better.  No yelling, swearing, insults, sarcasm, snark, rude gestures or nasty comments about their ancestors.  </a:t>
            </a:r>
          </a:p>
        </p:txBody>
      </p:sp>
      <p:pic>
        <p:nvPicPr>
          <p:cNvPr id="4" name="Picture 3">
            <a:extLst>
              <a:ext uri="{FF2B5EF4-FFF2-40B4-BE49-F238E27FC236}">
                <a16:creationId xmlns:a16="http://schemas.microsoft.com/office/drawing/2014/main" id="{1171E200-5036-4192-B040-CF4B279A3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2895600"/>
            <a:ext cx="3390900" cy="3639566"/>
          </a:xfrm>
          <a:prstGeom prst="rect">
            <a:avLst/>
          </a:prstGeom>
        </p:spPr>
      </p:pic>
    </p:spTree>
    <p:extLst>
      <p:ext uri="{BB962C8B-B14F-4D97-AF65-F5344CB8AC3E}">
        <p14:creationId xmlns:p14="http://schemas.microsoft.com/office/powerpoint/2010/main" val="1477229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F6D9CD-28A9-4154-B4CD-632928041743}"/>
              </a:ext>
            </a:extLst>
          </p:cNvPr>
          <p:cNvSpPr/>
          <p:nvPr/>
        </p:nvSpPr>
        <p:spPr>
          <a:xfrm>
            <a:off x="457200" y="751344"/>
            <a:ext cx="8382000" cy="3046988"/>
          </a:xfrm>
          <a:prstGeom prst="rect">
            <a:avLst/>
          </a:prstGeom>
        </p:spPr>
        <p:txBody>
          <a:bodyPr wrap="square">
            <a:spAutoFit/>
          </a:bodyPr>
          <a:lstStyle/>
          <a:p>
            <a:r>
              <a:rPr lang="en-US" sz="2400" dirty="0"/>
              <a:t>Tip:  Each wild animal is different.  Don’t expect a swan to act like a bunny. Each one has unique needs</a:t>
            </a:r>
          </a:p>
          <a:p>
            <a:endParaRPr lang="en-US" sz="2400" dirty="0"/>
          </a:p>
          <a:p>
            <a:r>
              <a:rPr lang="en-US" sz="2400" dirty="0"/>
              <a:t>Don’t make comparisons to other people, stereotypes, or situations.  Each person is different and has different needs.  </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07F33297-E5CB-41E5-B08B-68199BB01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43200"/>
            <a:ext cx="6534139" cy="3659118"/>
          </a:xfrm>
          <a:prstGeom prst="rect">
            <a:avLst/>
          </a:prstGeom>
        </p:spPr>
      </p:pic>
    </p:spTree>
    <p:extLst>
      <p:ext uri="{BB962C8B-B14F-4D97-AF65-F5344CB8AC3E}">
        <p14:creationId xmlns:p14="http://schemas.microsoft.com/office/powerpoint/2010/main" val="3600844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EB842-F261-43D5-B7F8-4D3860D10DF0}"/>
              </a:ext>
            </a:extLst>
          </p:cNvPr>
          <p:cNvSpPr/>
          <p:nvPr/>
        </p:nvSpPr>
        <p:spPr>
          <a:xfrm>
            <a:off x="609600" y="422475"/>
            <a:ext cx="7924800" cy="2369880"/>
          </a:xfrm>
          <a:prstGeom prst="rect">
            <a:avLst/>
          </a:prstGeom>
        </p:spPr>
        <p:txBody>
          <a:bodyPr wrap="square">
            <a:spAutoFit/>
          </a:bodyPr>
          <a:lstStyle/>
          <a:p>
            <a:r>
              <a:rPr lang="en-US" sz="2400" dirty="0"/>
              <a:t>Tip: If possible, put a fallen bird or nest back where it goes, secure it well. Give the parents a chance to do their jobs.  </a:t>
            </a:r>
          </a:p>
          <a:p>
            <a:endParaRPr lang="en-US" sz="2800" dirty="0"/>
          </a:p>
          <a:p>
            <a:r>
              <a:rPr lang="en-US" sz="2400" dirty="0"/>
              <a:t>Don’t try to take over for someone else.  It may be that they only need a little help to get back on track.  Ask them what they need. </a:t>
            </a:r>
          </a:p>
        </p:txBody>
      </p:sp>
      <p:pic>
        <p:nvPicPr>
          <p:cNvPr id="5" name="Picture 4">
            <a:extLst>
              <a:ext uri="{FF2B5EF4-FFF2-40B4-BE49-F238E27FC236}">
                <a16:creationId xmlns:a16="http://schemas.microsoft.com/office/drawing/2014/main" id="{2856051B-BCCC-44DA-B2A4-AD21925E6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100131"/>
            <a:ext cx="4480144" cy="3014472"/>
          </a:xfrm>
          <a:prstGeom prst="rect">
            <a:avLst/>
          </a:prstGeom>
        </p:spPr>
      </p:pic>
    </p:spTree>
    <p:extLst>
      <p:ext uri="{BB962C8B-B14F-4D97-AF65-F5344CB8AC3E}">
        <p14:creationId xmlns:p14="http://schemas.microsoft.com/office/powerpoint/2010/main" val="2745972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09800" y="990600"/>
            <a:ext cx="4724400" cy="4724400"/>
          </a:xfrm>
        </p:spPr>
      </p:pic>
    </p:spTree>
    <p:extLst>
      <p:ext uri="{BB962C8B-B14F-4D97-AF65-F5344CB8AC3E}">
        <p14:creationId xmlns:p14="http://schemas.microsoft.com/office/powerpoint/2010/main" val="69044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7186-2430-451D-B0CD-75F0585AAA04}"/>
              </a:ext>
            </a:extLst>
          </p:cNvPr>
          <p:cNvSpPr>
            <a:spLocks noGrp="1"/>
          </p:cNvSpPr>
          <p:nvPr>
            <p:ph type="title"/>
          </p:nvPr>
        </p:nvSpPr>
        <p:spPr/>
        <p:txBody>
          <a:bodyPr/>
          <a:lstStyle/>
          <a:p>
            <a:pPr algn="ctr"/>
            <a:r>
              <a:rPr lang="en-US" dirty="0"/>
              <a:t>Stop saying sorry all the time!!</a:t>
            </a:r>
          </a:p>
        </p:txBody>
      </p:sp>
      <p:pic>
        <p:nvPicPr>
          <p:cNvPr id="5" name="Content Placeholder 4">
            <a:extLst>
              <a:ext uri="{FF2B5EF4-FFF2-40B4-BE49-F238E27FC236}">
                <a16:creationId xmlns:a16="http://schemas.microsoft.com/office/drawing/2014/main" id="{DDE6D81D-F3D8-4AB5-9A42-AF72BA5A3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3839" y="1662114"/>
            <a:ext cx="4536322" cy="4351338"/>
          </a:xfrm>
        </p:spPr>
      </p:pic>
    </p:spTree>
    <p:extLst>
      <p:ext uri="{BB962C8B-B14F-4D97-AF65-F5344CB8AC3E}">
        <p14:creationId xmlns:p14="http://schemas.microsoft.com/office/powerpoint/2010/main" val="3608174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76906-6142-4CE7-AC25-0F33AB1FE71F}"/>
              </a:ext>
            </a:extLst>
          </p:cNvPr>
          <p:cNvSpPr txBox="1"/>
          <p:nvPr/>
        </p:nvSpPr>
        <p:spPr>
          <a:xfrm>
            <a:off x="2362200" y="2967335"/>
            <a:ext cx="5029200" cy="923330"/>
          </a:xfrm>
          <a:prstGeom prst="rect">
            <a:avLst/>
          </a:prstGeom>
          <a:noFill/>
        </p:spPr>
        <p:txBody>
          <a:bodyPr wrap="square" rtlCol="0">
            <a:spAutoFit/>
          </a:bodyPr>
          <a:lstStyle/>
          <a:p>
            <a:r>
              <a:rPr lang="en-US" sz="5400" dirty="0"/>
              <a:t>BONUS ROUND</a:t>
            </a:r>
          </a:p>
        </p:txBody>
      </p:sp>
    </p:spTree>
    <p:extLst>
      <p:ext uri="{BB962C8B-B14F-4D97-AF65-F5344CB8AC3E}">
        <p14:creationId xmlns:p14="http://schemas.microsoft.com/office/powerpoint/2010/main" val="223809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B4362D-D131-451B-8FBA-2EF5996B1753}"/>
              </a:ext>
            </a:extLst>
          </p:cNvPr>
          <p:cNvSpPr/>
          <p:nvPr/>
        </p:nvSpPr>
        <p:spPr>
          <a:xfrm>
            <a:off x="838200" y="2690336"/>
            <a:ext cx="7696200"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5447FA27-1E50-4513-AA33-F53251CF1CC5}"/>
              </a:ext>
            </a:extLst>
          </p:cNvPr>
          <p:cNvSpPr/>
          <p:nvPr/>
        </p:nvSpPr>
        <p:spPr>
          <a:xfrm>
            <a:off x="304800" y="474345"/>
            <a:ext cx="8534400" cy="5016758"/>
          </a:xfrm>
          <a:prstGeom prst="rect">
            <a:avLst/>
          </a:prstGeom>
        </p:spPr>
        <p:txBody>
          <a:bodyPr wrap="square">
            <a:spAutoFit/>
          </a:bodyPr>
          <a:lstStyle/>
          <a:p>
            <a:pPr marL="457200" indent="-457200">
              <a:buAutoNum type="arabicPeriod"/>
            </a:pPr>
            <a:r>
              <a:rPr lang="en-US" sz="2000" dirty="0"/>
              <a:t>Don’t Refer to past mistakes and incidences.  No garbage-dumping! 🙂</a:t>
            </a:r>
          </a:p>
          <a:p>
            <a:pPr marL="457200" indent="-457200">
              <a:buAutoNum type="arabicPeriod"/>
            </a:pPr>
            <a:endParaRPr lang="en-US" sz="2000" dirty="0"/>
          </a:p>
          <a:p>
            <a:r>
              <a:rPr lang="en-US" sz="2000" dirty="0"/>
              <a:t>2. Don’t Blame. Use “I” statements rather than “you” statements which automatically blame, making the other person defensive.</a:t>
            </a:r>
          </a:p>
          <a:p>
            <a:endParaRPr lang="en-US" sz="2000" dirty="0"/>
          </a:p>
          <a:p>
            <a:r>
              <a:rPr lang="en-US" sz="2000" dirty="0"/>
              <a:t>3. Don’t make comparisons to other people, stereotypes, or situations.</a:t>
            </a:r>
          </a:p>
          <a:p>
            <a:endParaRPr lang="en-US" sz="2000" dirty="0"/>
          </a:p>
          <a:p>
            <a:r>
              <a:rPr lang="en-US" sz="2000" dirty="0"/>
              <a:t>4. Don’t play games.  A game is being played when you are not being straight about your feelings, and when you are not being direct and honest about what you want or need in a situation.  Examples of games are; poor me; silent treatment; martyr; don’t touch me; uproar; kick me; if it weren’t for you…; yes, but…; see what you made me do; and if you loved me…</a:t>
            </a:r>
          </a:p>
          <a:p>
            <a:endParaRPr lang="en-US" sz="2000" dirty="0"/>
          </a:p>
          <a:p>
            <a:r>
              <a:rPr lang="en-US" sz="2000" dirty="0"/>
              <a:t>5. Don’t involve other people’s opinions of the situation (e.g.: “John’s mother agrees with me.”) The only opinions which are relevant are those of the two attempting to communicate at the time.</a:t>
            </a:r>
          </a:p>
        </p:txBody>
      </p:sp>
    </p:spTree>
    <p:extLst>
      <p:ext uri="{BB962C8B-B14F-4D97-AF65-F5344CB8AC3E}">
        <p14:creationId xmlns:p14="http://schemas.microsoft.com/office/powerpoint/2010/main" val="4122516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B551AD-687B-429B-B564-4ACA0A9D9BF8}"/>
              </a:ext>
            </a:extLst>
          </p:cNvPr>
          <p:cNvSpPr/>
          <p:nvPr/>
        </p:nvSpPr>
        <p:spPr>
          <a:xfrm>
            <a:off x="2286000" y="751344"/>
            <a:ext cx="4572000" cy="5355312"/>
          </a:xfrm>
          <a:prstGeom prst="rect">
            <a:avLst/>
          </a:prstGeom>
        </p:spPr>
        <p:txBody>
          <a:bodyPr>
            <a:spAutoFit/>
          </a:bodyPr>
          <a:lstStyle/>
          <a:p>
            <a:r>
              <a:rPr lang="en-US" dirty="0"/>
              <a:t>6. Don’t make threats (e.g., “Do this or else!”). Threats back people into a corner and they may choose the ultimatum in order to save face. You may find later you really do not want to carry out your threat.</a:t>
            </a:r>
          </a:p>
          <a:p>
            <a:r>
              <a:rPr lang="en-US" dirty="0"/>
              <a:t>7. Don’t demand to win. If you do, your discussion will surely become an argument.</a:t>
            </a:r>
          </a:p>
          <a:p>
            <a:r>
              <a:rPr lang="en-US" dirty="0"/>
              <a:t>8. Don’t say “always” and “never”.  (“You always…”  “You never…”) These are usually exaggerations and will put the other person on the defensive.</a:t>
            </a:r>
          </a:p>
          <a:p>
            <a:r>
              <a:rPr lang="en-US" dirty="0"/>
              <a:t>9. Don’t interrupt, talk over or make comments while the other person is speaking. Watch your non-verbal expressions too. Rolling eyes, smirking, yawning etc. all work against fair fighting.</a:t>
            </a:r>
          </a:p>
          <a:p>
            <a:r>
              <a:rPr lang="en-US" dirty="0"/>
              <a:t>10. Don’t walk away or leave the house without saying to your partner, “I’ll be back”.</a:t>
            </a:r>
          </a:p>
          <a:p>
            <a:r>
              <a:rPr lang="en-US" dirty="0"/>
              <a:t>11. No finger pointing.</a:t>
            </a:r>
          </a:p>
        </p:txBody>
      </p:sp>
    </p:spTree>
    <p:extLst>
      <p:ext uri="{BB962C8B-B14F-4D97-AF65-F5344CB8AC3E}">
        <p14:creationId xmlns:p14="http://schemas.microsoft.com/office/powerpoint/2010/main" val="2619505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062255-5CCC-437F-A7BA-074ECDBFE339}"/>
              </a:ext>
            </a:extLst>
          </p:cNvPr>
          <p:cNvSpPr/>
          <p:nvPr/>
        </p:nvSpPr>
        <p:spPr>
          <a:xfrm>
            <a:off x="2286000" y="1028343"/>
            <a:ext cx="4572000" cy="4801314"/>
          </a:xfrm>
          <a:prstGeom prst="rect">
            <a:avLst/>
          </a:prstGeom>
        </p:spPr>
        <p:txBody>
          <a:bodyPr>
            <a:spAutoFit/>
          </a:bodyPr>
          <a:lstStyle/>
          <a:p>
            <a:r>
              <a:rPr lang="en-US" dirty="0"/>
              <a:t>12. Don’t save up feelings and dump them all at once, try to air feelings often.</a:t>
            </a:r>
          </a:p>
          <a:p>
            <a:r>
              <a:rPr lang="en-US" dirty="0"/>
              <a:t>13. Try not to yell.</a:t>
            </a:r>
          </a:p>
          <a:p>
            <a:r>
              <a:rPr lang="en-US" dirty="0"/>
              <a:t>14. No talk of Ending friendship or quitting rehab life. (Not in the moment) In the heat of an argument, threatening to leave the relationship is manipulative and hurtful. It creates anxiety about being abandoned and undermines your ability to resolve your issues. It quickly erodes your partner’s confidence in your commitment to the relationship. Trust is not easily restored once it is broken in this way. It makes the problems in your relationship seem much bigger than they need to be.</a:t>
            </a:r>
          </a:p>
          <a:p>
            <a:r>
              <a:rPr lang="en-US" dirty="0"/>
              <a:t>15. Don’t read your partner’s mind.</a:t>
            </a:r>
          </a:p>
          <a:p>
            <a:r>
              <a:rPr lang="en-US" dirty="0"/>
              <a:t>16. Don’t expect your partner to read your mind.</a:t>
            </a:r>
          </a:p>
        </p:txBody>
      </p:sp>
    </p:spTree>
    <p:extLst>
      <p:ext uri="{BB962C8B-B14F-4D97-AF65-F5344CB8AC3E}">
        <p14:creationId xmlns:p14="http://schemas.microsoft.com/office/powerpoint/2010/main" val="4175813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7A77FD-8312-42B5-8431-D26F74D97C5A}"/>
              </a:ext>
            </a:extLst>
          </p:cNvPr>
          <p:cNvSpPr/>
          <p:nvPr/>
        </p:nvSpPr>
        <p:spPr>
          <a:xfrm>
            <a:off x="2286000" y="1028343"/>
            <a:ext cx="4572000" cy="4801314"/>
          </a:xfrm>
          <a:prstGeom prst="rect">
            <a:avLst/>
          </a:prstGeom>
        </p:spPr>
        <p:txBody>
          <a:bodyPr>
            <a:spAutoFit/>
          </a:bodyPr>
          <a:lstStyle/>
          <a:p>
            <a:r>
              <a:rPr lang="en-US" dirty="0"/>
              <a:t>15. Don’t use the following: swearing, denunciation, obscenities, character assassination, contempt, sarcasm, or taunting.</a:t>
            </a:r>
          </a:p>
          <a:p>
            <a:r>
              <a:rPr lang="en-US" dirty="0"/>
              <a:t>16. Do not assume, guess, imagine, take for granted, theorize, surmise, speculate, make gestures, judgments, funny glances or faces about what your partner means. Find out!</a:t>
            </a:r>
          </a:p>
          <a:p>
            <a:r>
              <a:rPr lang="en-US" dirty="0"/>
              <a:t>17. No belittling each other’s accomplishments. No matter how small or odd they may be.</a:t>
            </a:r>
          </a:p>
          <a:p>
            <a:r>
              <a:rPr lang="en-US" dirty="0"/>
              <a:t>18. Don’t be afraid to apologize when you are wrong. It shows you are trying.</a:t>
            </a:r>
          </a:p>
          <a:p>
            <a:r>
              <a:rPr lang="en-US" dirty="0"/>
              <a:t>19. Don’t argue about details. Avoid exchanges like, “You were 20 minutes late,” “No, I was only 13 minutes late.” (An easy way to distract from the problem.)</a:t>
            </a:r>
          </a:p>
          <a:p>
            <a:r>
              <a:rPr lang="en-US" dirty="0"/>
              <a:t> </a:t>
            </a:r>
          </a:p>
        </p:txBody>
      </p:sp>
    </p:spTree>
    <p:extLst>
      <p:ext uri="{BB962C8B-B14F-4D97-AF65-F5344CB8AC3E}">
        <p14:creationId xmlns:p14="http://schemas.microsoft.com/office/powerpoint/2010/main" val="2515379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409C9-A15B-4C9E-90D2-53D757DAFCE7}"/>
              </a:ext>
            </a:extLst>
          </p:cNvPr>
          <p:cNvSpPr/>
          <p:nvPr/>
        </p:nvSpPr>
        <p:spPr>
          <a:xfrm>
            <a:off x="1066800" y="889843"/>
            <a:ext cx="7315200" cy="5078313"/>
          </a:xfrm>
          <a:prstGeom prst="rect">
            <a:avLst/>
          </a:prstGeom>
        </p:spPr>
        <p:txBody>
          <a:bodyPr wrap="square">
            <a:spAutoFit/>
          </a:bodyPr>
          <a:lstStyle/>
          <a:p>
            <a:r>
              <a:rPr lang="en-US" dirty="0"/>
              <a:t>1. Deal with the Here and Now.  What is the specific problem right now?  Anything older than 24 hours is garbage, so no garbage-dumping!</a:t>
            </a:r>
          </a:p>
          <a:p>
            <a:r>
              <a:rPr lang="en-US" dirty="0"/>
              <a:t>2. Take responsibility. Use “I” statements as a way to show you are taking responsibility for your own feelings and actions.</a:t>
            </a:r>
          </a:p>
          <a:p>
            <a:r>
              <a:rPr lang="en-US" dirty="0"/>
              <a:t>3. Be direct and honest about your feelings and what you want.</a:t>
            </a:r>
          </a:p>
          <a:p>
            <a:r>
              <a:rPr lang="en-US" dirty="0"/>
              <a:t>4. Listen and hear! Try to deal with the other person’s perceptions of the situation as well as your own. Be aware of his/her feelings as well as your own. Check to see whether what you heard is really what the other person is trying to express, and ask him to let you know what she hears you saying.</a:t>
            </a:r>
          </a:p>
          <a:p>
            <a:r>
              <a:rPr lang="en-US" dirty="0"/>
              <a:t>5. Give the other person equal time. Both people need to express their feelings and points of view to create a full mutual understanding.</a:t>
            </a:r>
          </a:p>
          <a:p>
            <a:r>
              <a:rPr lang="en-US" dirty="0"/>
              <a:t>6. Attack the issue, not the person. Name-calling puts people in a position to respond angrily and defensively. This is usually used when a person feels he is losing. Name-calling breaks down communication and destroys trust in the relationship.</a:t>
            </a:r>
          </a:p>
          <a:p>
            <a:r>
              <a:rPr lang="en-US" dirty="0"/>
              <a:t>7. Take a breather by paraphrasing what you think you heard them saying. “I understand you want to tell me about your day but I need a few minutes to finish what I am doing.” This gives you time to think about your response.</a:t>
            </a:r>
          </a:p>
        </p:txBody>
      </p:sp>
    </p:spTree>
    <p:extLst>
      <p:ext uri="{BB962C8B-B14F-4D97-AF65-F5344CB8AC3E}">
        <p14:creationId xmlns:p14="http://schemas.microsoft.com/office/powerpoint/2010/main" val="1744554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3C4A8C-07EA-4991-A626-57A9176A6CB0}"/>
              </a:ext>
            </a:extLst>
          </p:cNvPr>
          <p:cNvSpPr/>
          <p:nvPr/>
        </p:nvSpPr>
        <p:spPr>
          <a:xfrm>
            <a:off x="533400" y="1143000"/>
            <a:ext cx="8382000" cy="3970318"/>
          </a:xfrm>
          <a:prstGeom prst="rect">
            <a:avLst/>
          </a:prstGeom>
        </p:spPr>
        <p:txBody>
          <a:bodyPr wrap="square">
            <a:spAutoFit/>
          </a:bodyPr>
          <a:lstStyle/>
          <a:p>
            <a:r>
              <a:rPr lang="en-US" dirty="0"/>
              <a:t>8. Focus on solving a problem/reaching a solution rather than venting your anger or winning a victory. Think win-win.</a:t>
            </a:r>
          </a:p>
          <a:p>
            <a:r>
              <a:rPr lang="en-US" dirty="0"/>
              <a:t>9. Deal with one issue at a time. No fair piling several complaints into one session. Some people call this “kitchen-sinking” – talking about everything including the kitchen sink!</a:t>
            </a:r>
          </a:p>
          <a:p>
            <a:r>
              <a:rPr lang="en-US" dirty="0"/>
              <a:t>10. Limit your discussion/fight to no more than 30 minutes. Adults have relatively short attention spans – just look at television programming to confirm this. Long drawn out discussions/fights rarely reach resolution. Instead they just wear the participants out. And when you are worn out, the potential of saying or doing something you’ll regret is much greater. If you are unable to solve your problem in the 30 minutes that you’ve allotted, schedule another time to continue.</a:t>
            </a:r>
          </a:p>
          <a:p>
            <a:r>
              <a:rPr lang="en-US" dirty="0"/>
              <a:t>11. Brainstorm solutions. Be willing to compromise. Give a little to get a little.</a:t>
            </a:r>
          </a:p>
          <a:p>
            <a:r>
              <a:rPr lang="en-US" dirty="0"/>
              <a:t>12. Go forth as equals. Don’t use power plays. Gauge the intensity of your anger to the ego strengths of the other person and be responsible with the things your mate has entrusted to you in your relationship. YOU ARE ON THE SAME TEAM.</a:t>
            </a:r>
          </a:p>
        </p:txBody>
      </p:sp>
    </p:spTree>
    <p:extLst>
      <p:ext uri="{BB962C8B-B14F-4D97-AF65-F5344CB8AC3E}">
        <p14:creationId xmlns:p14="http://schemas.microsoft.com/office/powerpoint/2010/main" val="823860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A7C24A-C92D-4C23-8424-CD3C7C9479CF}"/>
              </a:ext>
            </a:extLst>
          </p:cNvPr>
          <p:cNvSpPr/>
          <p:nvPr/>
        </p:nvSpPr>
        <p:spPr>
          <a:xfrm>
            <a:off x="228600" y="228600"/>
            <a:ext cx="8763000" cy="5909310"/>
          </a:xfrm>
          <a:prstGeom prst="rect">
            <a:avLst/>
          </a:prstGeom>
        </p:spPr>
        <p:txBody>
          <a:bodyPr wrap="square">
            <a:spAutoFit/>
          </a:bodyPr>
          <a:lstStyle/>
          <a:p>
            <a:r>
              <a:rPr lang="en-US" dirty="0"/>
              <a:t>13. When necessary, take a time-out. A time-out is a short break to cool off, calm down and get perspective. Think of it like pushing the pause button on a video. It’s an opportunity to restore calm and be more reflective instead of reactive. Use the time-out to reflect on why you feel the way you do and how to express yourself in a positive way. Try to think about the other person’s feelings and point of view. Think things through before you speak. Then “push play” again and return to each other to resolve the issues calmly.  A time-out should be at least a half-hour long (but no longer than twenty-four hours). It takes at least a half-hour for your body’s physiology to return to a normal resting state and for your thoughts to become less hostile or defensive. It’s surprising how different a person’s outlook can be after they’ve had a chance to calm down.</a:t>
            </a:r>
          </a:p>
          <a:p>
            <a:r>
              <a:rPr lang="en-US" dirty="0"/>
              <a:t>14. Give each other the ability to withdraw or change their mind.</a:t>
            </a:r>
          </a:p>
          <a:p>
            <a:r>
              <a:rPr lang="en-US" dirty="0"/>
              <a:t>15. Speak softly.  If you and your partner have a natural tendency to raise your voice, try whispering.</a:t>
            </a:r>
          </a:p>
          <a:p>
            <a:r>
              <a:rPr lang="en-US" dirty="0"/>
              <a:t>16. Identify and Define your issue or topic, and stick to it!  Don’t change the subject or bring in unrelated items.  If you have a different item you’d like discuss, save it for the next discussion.</a:t>
            </a:r>
          </a:p>
          <a:p>
            <a:r>
              <a:rPr lang="en-US" dirty="0"/>
              <a:t>17. Hold hands. METAPHORICALLY (We are not fighting each other, but talking over a problem we are mutually trying to resolve. )</a:t>
            </a:r>
          </a:p>
          <a:p>
            <a:r>
              <a:rPr lang="en-US" dirty="0"/>
              <a:t>18. Ask questions that will clarify, not judge. A question should never begin with the word “why.” That puts people on the defensive — and we know that defensiveness stops conversation rather than continues it.</a:t>
            </a:r>
          </a:p>
        </p:txBody>
      </p:sp>
    </p:spTree>
    <p:extLst>
      <p:ext uri="{BB962C8B-B14F-4D97-AF65-F5344CB8AC3E}">
        <p14:creationId xmlns:p14="http://schemas.microsoft.com/office/powerpoint/2010/main" val="422048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426DA18-A9C7-47D1-A284-C78BDC7739D4}"/>
              </a:ext>
            </a:extLst>
          </p:cNvPr>
          <p:cNvSpPr>
            <a:spLocks noGrp="1"/>
          </p:cNvSpPr>
          <p:nvPr>
            <p:ph type="title"/>
          </p:nvPr>
        </p:nvSpPr>
        <p:spPr/>
        <p:txBody>
          <a:bodyPr/>
          <a:lstStyle/>
          <a:p>
            <a:r>
              <a:rPr lang="en-US" dirty="0"/>
              <a:t>Unless you need to…</a:t>
            </a:r>
          </a:p>
        </p:txBody>
      </p:sp>
      <p:sp>
        <p:nvSpPr>
          <p:cNvPr id="14" name="Text Placeholder 13">
            <a:extLst>
              <a:ext uri="{FF2B5EF4-FFF2-40B4-BE49-F238E27FC236}">
                <a16:creationId xmlns:a16="http://schemas.microsoft.com/office/drawing/2014/main" id="{45D08D15-CE79-4432-B1C7-ACC8DFC87C18}"/>
              </a:ext>
            </a:extLst>
          </p:cNvPr>
          <p:cNvSpPr>
            <a:spLocks noGrp="1"/>
          </p:cNvSpPr>
          <p:nvPr>
            <p:ph type="body" sz="half" idx="2"/>
          </p:nvPr>
        </p:nvSpPr>
        <p:spPr/>
        <p:txBody>
          <a:bodyPr/>
          <a:lstStyle/>
          <a:p>
            <a:endParaRPr lang="en-US" dirty="0"/>
          </a:p>
        </p:txBody>
      </p:sp>
      <p:pic>
        <p:nvPicPr>
          <p:cNvPr id="18" name="Picture 17">
            <a:extLst>
              <a:ext uri="{FF2B5EF4-FFF2-40B4-BE49-F238E27FC236}">
                <a16:creationId xmlns:a16="http://schemas.microsoft.com/office/drawing/2014/main" id="{A74F1626-971E-471A-B979-6EEC040CA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66800"/>
            <a:ext cx="4826000" cy="3619500"/>
          </a:xfrm>
          <a:prstGeom prst="rect">
            <a:avLst/>
          </a:prstGeom>
        </p:spPr>
      </p:pic>
    </p:spTree>
    <p:extLst>
      <p:ext uri="{BB962C8B-B14F-4D97-AF65-F5344CB8AC3E}">
        <p14:creationId xmlns:p14="http://schemas.microsoft.com/office/powerpoint/2010/main" val="212518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6EC6-9FF3-45D3-A8FB-7311E0922357}"/>
              </a:ext>
            </a:extLst>
          </p:cNvPr>
          <p:cNvSpPr>
            <a:spLocks noGrp="1"/>
          </p:cNvSpPr>
          <p:nvPr>
            <p:ph type="title" idx="4294967295"/>
          </p:nvPr>
        </p:nvSpPr>
        <p:spPr>
          <a:xfrm>
            <a:off x="1371600" y="1066800"/>
            <a:ext cx="6029324" cy="2938462"/>
          </a:xfrm>
        </p:spPr>
        <p:txBody>
          <a:bodyPr/>
          <a:lstStyle/>
          <a:p>
            <a:r>
              <a:rPr lang="en-US" dirty="0"/>
              <a:t>If you need to apologize, do it well </a:t>
            </a:r>
          </a:p>
        </p:txBody>
      </p:sp>
    </p:spTree>
    <p:extLst>
      <p:ext uri="{BB962C8B-B14F-4D97-AF65-F5344CB8AC3E}">
        <p14:creationId xmlns:p14="http://schemas.microsoft.com/office/powerpoint/2010/main" val="19312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54AE4-E557-4F5C-8B55-88ECF9DB7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985837"/>
            <a:ext cx="4762500" cy="4886325"/>
          </a:xfrm>
          <a:prstGeom prst="rect">
            <a:avLst/>
          </a:prstGeom>
        </p:spPr>
      </p:pic>
    </p:spTree>
    <p:extLst>
      <p:ext uri="{BB962C8B-B14F-4D97-AF65-F5344CB8AC3E}">
        <p14:creationId xmlns:p14="http://schemas.microsoft.com/office/powerpoint/2010/main" val="189152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C75-668C-4CA7-8BDC-FE1253106DD6}"/>
              </a:ext>
            </a:extLst>
          </p:cNvPr>
          <p:cNvSpPr>
            <a:spLocks noGrp="1"/>
          </p:cNvSpPr>
          <p:nvPr>
            <p:ph type="title"/>
          </p:nvPr>
        </p:nvSpPr>
        <p:spPr>
          <a:xfrm>
            <a:off x="629841" y="457200"/>
            <a:ext cx="3789760" cy="1600200"/>
          </a:xfrm>
        </p:spPr>
        <p:txBody>
          <a:bodyPr/>
          <a:lstStyle/>
          <a:p>
            <a:pPr algn="ctr"/>
            <a:r>
              <a:rPr lang="en-US" dirty="0"/>
              <a:t>How to Apologize </a:t>
            </a:r>
            <a:br>
              <a:rPr lang="en-US" dirty="0"/>
            </a:br>
            <a:r>
              <a:rPr lang="en-US" dirty="0"/>
              <a:t>(if your behavior actually warrants it) </a:t>
            </a:r>
          </a:p>
        </p:txBody>
      </p:sp>
      <p:pic>
        <p:nvPicPr>
          <p:cNvPr id="6" name="Picture Placeholder 5">
            <a:extLst>
              <a:ext uri="{FF2B5EF4-FFF2-40B4-BE49-F238E27FC236}">
                <a16:creationId xmlns:a16="http://schemas.microsoft.com/office/drawing/2014/main" id="{FFB13053-F651-4502-9BC3-216F147CCA6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396" r="18396"/>
          <a:stretch>
            <a:fillRect/>
          </a:stretch>
        </p:blipFill>
        <p:spPr>
          <a:xfrm>
            <a:off x="4724400" y="1589931"/>
            <a:ext cx="3487341" cy="3678137"/>
          </a:xfrm>
        </p:spPr>
      </p:pic>
      <p:sp>
        <p:nvSpPr>
          <p:cNvPr id="4" name="Text Placeholder 3">
            <a:extLst>
              <a:ext uri="{FF2B5EF4-FFF2-40B4-BE49-F238E27FC236}">
                <a16:creationId xmlns:a16="http://schemas.microsoft.com/office/drawing/2014/main" id="{DD7DA41C-EFB8-4BBF-8AA8-80DBDC4B3FD7}"/>
              </a:ext>
            </a:extLst>
          </p:cNvPr>
          <p:cNvSpPr>
            <a:spLocks noGrp="1"/>
          </p:cNvSpPr>
          <p:nvPr>
            <p:ph type="body" sz="half" idx="2"/>
          </p:nvPr>
        </p:nvSpPr>
        <p:spPr>
          <a:xfrm>
            <a:off x="629840" y="2057400"/>
            <a:ext cx="3942159" cy="3811588"/>
          </a:xfrm>
        </p:spPr>
        <p:txBody>
          <a:bodyPr/>
          <a:lstStyle/>
          <a:p>
            <a:pPr marL="228600" indent="-228600">
              <a:buAutoNum type="arabicPeriod"/>
            </a:pPr>
            <a:r>
              <a:rPr lang="en-US" sz="2000" dirty="0"/>
              <a:t>Own the behavior </a:t>
            </a:r>
          </a:p>
          <a:p>
            <a:pPr marL="228600" indent="-228600">
              <a:buAutoNum type="arabicPeriod"/>
            </a:pPr>
            <a:r>
              <a:rPr lang="en-US" sz="2000" dirty="0"/>
              <a:t>No Excuses</a:t>
            </a:r>
          </a:p>
          <a:p>
            <a:pPr marL="228600" indent="-228600">
              <a:buAutoNum type="arabicPeriod"/>
            </a:pPr>
            <a:r>
              <a:rPr lang="en-US" sz="2000" dirty="0"/>
              <a:t>Acknowledge how it negatively impacted the other person </a:t>
            </a:r>
          </a:p>
          <a:p>
            <a:pPr marL="228600" indent="-228600">
              <a:buAutoNum type="arabicPeriod"/>
            </a:pPr>
            <a:r>
              <a:rPr lang="en-US" sz="2000" dirty="0"/>
              <a:t>Let them know your plan to do better</a:t>
            </a:r>
          </a:p>
          <a:p>
            <a:pPr marL="228600" indent="-228600">
              <a:buAutoNum type="arabicPeriod"/>
            </a:pPr>
            <a:r>
              <a:rPr lang="en-US" sz="2000" dirty="0"/>
              <a:t>Do Better</a:t>
            </a:r>
          </a:p>
          <a:p>
            <a:pPr marL="228600" indent="-228600">
              <a:buAutoNum type="arabicPeriod"/>
            </a:pPr>
            <a:r>
              <a:rPr lang="en-US" sz="2000" dirty="0"/>
              <a:t>Forgive yourself</a:t>
            </a:r>
          </a:p>
          <a:p>
            <a:pPr marL="228600" indent="-228600">
              <a:buAutoNum type="arabicPeriod"/>
            </a:pPr>
            <a:r>
              <a:rPr lang="en-US" sz="2000" dirty="0"/>
              <a:t>Get on with things</a:t>
            </a:r>
          </a:p>
          <a:p>
            <a:pPr marL="228600" indent="-228600">
              <a:buAutoNum type="arabicPeriod"/>
            </a:pPr>
            <a:endParaRPr lang="en-US" dirty="0"/>
          </a:p>
        </p:txBody>
      </p:sp>
    </p:spTree>
    <p:extLst>
      <p:ext uri="{BB962C8B-B14F-4D97-AF65-F5344CB8AC3E}">
        <p14:creationId xmlns:p14="http://schemas.microsoft.com/office/powerpoint/2010/main" val="399678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D2CDAF-8042-42A5-B6DA-AE4AB217A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2" y="373934"/>
            <a:ext cx="3996487" cy="5803816"/>
          </a:xfrm>
          <a:prstGeom prst="rect">
            <a:avLst/>
          </a:prstGeom>
          <a:effectLst>
            <a:softEdge rad="317500"/>
          </a:effectLst>
        </p:spPr>
      </p:pic>
      <p:sp>
        <p:nvSpPr>
          <p:cNvPr id="10" name="TextBox 9">
            <a:extLst>
              <a:ext uri="{FF2B5EF4-FFF2-40B4-BE49-F238E27FC236}">
                <a16:creationId xmlns:a16="http://schemas.microsoft.com/office/drawing/2014/main" id="{58082AA3-70A1-4E51-BAF4-E7BD1F7E2E15}"/>
              </a:ext>
            </a:extLst>
          </p:cNvPr>
          <p:cNvSpPr txBox="1"/>
          <p:nvPr/>
        </p:nvSpPr>
        <p:spPr>
          <a:xfrm>
            <a:off x="457199" y="914400"/>
            <a:ext cx="4191001" cy="2800767"/>
          </a:xfrm>
          <a:prstGeom prst="rect">
            <a:avLst/>
          </a:prstGeom>
          <a:noFill/>
        </p:spPr>
        <p:txBody>
          <a:bodyPr wrap="square" rtlCol="0">
            <a:spAutoFit/>
          </a:bodyPr>
          <a:lstStyle/>
          <a:p>
            <a:r>
              <a:rPr lang="en-US" sz="4400" dirty="0">
                <a:latin typeface="Traveling _Typewriter" panose="02000506000000020004" pitchFamily="2" charset="0"/>
              </a:rPr>
              <a:t>It’s a conversation, not a competition</a:t>
            </a:r>
          </a:p>
        </p:txBody>
      </p:sp>
    </p:spTree>
    <p:extLst>
      <p:ext uri="{BB962C8B-B14F-4D97-AF65-F5344CB8AC3E}">
        <p14:creationId xmlns:p14="http://schemas.microsoft.com/office/powerpoint/2010/main" val="2000977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25676</TotalTime>
  <Words>2101</Words>
  <Application>Microsoft Office PowerPoint</Application>
  <PresentationFormat>On-screen Show (4:3)</PresentationFormat>
  <Paragraphs>153</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Traveling _Typewriter</vt:lpstr>
      <vt:lpstr>Office Theme</vt:lpstr>
      <vt:lpstr>PowerPoint Presentation</vt:lpstr>
      <vt:lpstr>PowerPoint Presentation</vt:lpstr>
      <vt:lpstr>PowerPoint Presentation</vt:lpstr>
      <vt:lpstr>Stop saying sorry all the time!!</vt:lpstr>
      <vt:lpstr>Unless you need to…</vt:lpstr>
      <vt:lpstr>If you need to apologize, do it well </vt:lpstr>
      <vt:lpstr>PowerPoint Presentation</vt:lpstr>
      <vt:lpstr>How to Apologize  (if your behavior actually warrants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not Collude with Passive Aggressive Communication </vt:lpstr>
      <vt:lpstr>PowerPoint Presentation</vt:lpstr>
      <vt:lpstr>PowerPoint Presentation</vt:lpstr>
      <vt:lpstr>PowerPoint Presentation</vt:lpstr>
      <vt:lpstr>PowerPoint Presentation</vt:lpstr>
      <vt:lpstr>I statements </vt:lpstr>
      <vt:lpstr>PowerPoint Presentation</vt:lpstr>
      <vt:lpstr>PowerPoint Presentation</vt:lpstr>
      <vt:lpstr>Group Exercise </vt:lpstr>
      <vt:lpstr>PowerPoint Presentation</vt:lpstr>
      <vt:lpstr>Communicate Clearly.   Ask for what you want and need, don’t assume your friends can read minds. </vt:lpstr>
      <vt:lpstr>Try Listening!</vt:lpstr>
      <vt:lpstr>PowerPoint Presentation</vt:lpstr>
      <vt:lpstr>PowerPoint Presentation</vt:lpstr>
      <vt:lpstr>Minimizing Conflict with Wildlife (Rehabbers)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Stacia</dc:creator>
  <cp:lastModifiedBy>stacia bjarnason</cp:lastModifiedBy>
  <cp:revision>286</cp:revision>
  <dcterms:created xsi:type="dcterms:W3CDTF">2013-04-12T17:35:56Z</dcterms:created>
  <dcterms:modified xsi:type="dcterms:W3CDTF">2020-03-07T13:01:49Z</dcterms:modified>
</cp:coreProperties>
</file>